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256" r:id="rId2"/>
    <p:sldId id="324" r:id="rId3"/>
    <p:sldId id="325" r:id="rId4"/>
    <p:sldId id="326" r:id="rId5"/>
    <p:sldId id="327" r:id="rId6"/>
    <p:sldId id="328" r:id="rId7"/>
    <p:sldId id="329" r:id="rId8"/>
    <p:sldId id="340" r:id="rId9"/>
    <p:sldId id="331" r:id="rId10"/>
    <p:sldId id="330" r:id="rId11"/>
    <p:sldId id="332" r:id="rId12"/>
    <p:sldId id="333" r:id="rId13"/>
    <p:sldId id="334" r:id="rId14"/>
    <p:sldId id="335" r:id="rId15"/>
    <p:sldId id="336" r:id="rId16"/>
    <p:sldId id="337" r:id="rId17"/>
    <p:sldId id="338" r:id="rId18"/>
    <p:sldId id="339" r:id="rId19"/>
    <p:sldId id="343" r:id="rId20"/>
    <p:sldId id="345" r:id="rId21"/>
    <p:sldId id="357" r:id="rId22"/>
    <p:sldId id="346" r:id="rId23"/>
    <p:sldId id="348" r:id="rId24"/>
    <p:sldId id="349" r:id="rId25"/>
    <p:sldId id="350" r:id="rId26"/>
    <p:sldId id="354" r:id="rId27"/>
    <p:sldId id="355" r:id="rId28"/>
    <p:sldId id="356" r:id="rId29"/>
    <p:sldId id="352" r:id="rId30"/>
    <p:sldId id="353" r:id="rId31"/>
  </p:sldIdLst>
  <p:sldSz cx="9144000" cy="5143500" type="screen16x9"/>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 Berges" initials="PB" lastIdx="25" clrIdx="0">
    <p:extLst>
      <p:ext uri="{19B8F6BF-5375-455C-9EA6-DF929625EA0E}">
        <p15:presenceInfo xmlns:p15="http://schemas.microsoft.com/office/powerpoint/2012/main" userId="S-1-5-21-2000478354-1647877149-682003330-195546" providerId="AD"/>
      </p:ext>
    </p:extLst>
  </p:cmAuthor>
  <p:cmAuthor id="2" name="Navabi, Zachary" initials="NZ" lastIdx="12" clrIdx="2">
    <p:extLst>
      <p:ext uri="{19B8F6BF-5375-455C-9EA6-DF929625EA0E}">
        <p15:presenceInfo xmlns:p15="http://schemas.microsoft.com/office/powerpoint/2012/main" userId="S-1-5-21-2000478354-1647877149-682003330-177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a:tcStyle>
        <a:tcBdr/>
        <a:fill>
          <a:solidFill>
            <a:srgbClr val="E8ED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364" autoAdjust="0"/>
  </p:normalViewPr>
  <p:slideViewPr>
    <p:cSldViewPr snapToGrid="0">
      <p:cViewPr varScale="1">
        <p:scale>
          <a:sx n="84" d="100"/>
          <a:sy n="84" d="100"/>
        </p:scale>
        <p:origin x="12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8C56D63-EBC1-47F2-8621-8EE8B6B85083}" type="datetimeFigureOut">
              <a:rPr lang="en-US" smtClean="0"/>
              <a:t>6/1/2022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2C5FB5-3809-48B6-9AD4-A343D60AC41C}" type="slidenum">
              <a:rPr lang="en-US" smtClean="0"/>
              <a:t>‹#›</a:t>
            </a:fld>
            <a:endParaRPr lang="en-US"/>
          </a:p>
        </p:txBody>
      </p:sp>
    </p:spTree>
    <p:extLst>
      <p:ext uri="{BB962C8B-B14F-4D97-AF65-F5344CB8AC3E}">
        <p14:creationId xmlns:p14="http://schemas.microsoft.com/office/powerpoint/2010/main" val="1216989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98" name="Shape 98"/>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global-anti-corruption-sanctions-information-note-for-non-government-organisations/global-anti-corruption-sanctions-information-note-for-non-government-organisa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global-anti-corruption-sanctions-information-note-for-non-government-organisations/global-anti-corruption-sanctions-information-note-for-non-government-organisa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global-anti-corruption-sanctions-information-note-for-non-government-organisations/global-anti-corruption-sanctions-information-note-for-non-government-organisatio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overnment/publications/global-anti-corruption-sanctions-information-note-for-non-government-organisations/global-anti-corruption-sanctions-information-note-for-non-government-organisatio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uk/government/publications/global-anti-corruption-sanctions-information-note-for-non-government-organisations/global-anti-corruption-sanctions-information-note-for-non-government-organis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ebcache.googleusercontent.com/search?q=cache:rDv9oGohc4wJ:https://assets.publishing.service.gov.uk/government/uploads/system/uploads/attachment_data/file/776805/compliance_reporting_form.docx+&amp;cd=1&amp;hl=en&amp;ct=clnk&amp;gl=u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0729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Source(s): https://www.gov.uk/government/publications/global-anti-corruption-sanctions-guidance</a:t>
            </a:r>
          </a:p>
          <a:p>
            <a:endParaRPr lang="en-US" dirty="0" smtClean="0"/>
          </a:p>
          <a:p>
            <a:r>
              <a:rPr lang="en-US" dirty="0" smtClean="0"/>
              <a:t>The full definitions are in Regulation 4. </a:t>
            </a:r>
          </a:p>
          <a:p>
            <a:endParaRPr lang="en-US" dirty="0" smtClean="0"/>
          </a:p>
          <a:p>
            <a:r>
              <a:rPr lang="en-US" dirty="0" smtClean="0"/>
              <a:t>Unlike the UK Bribery Act 2010, which </a:t>
            </a:r>
            <a:r>
              <a:rPr lang="en-US" dirty="0" err="1" smtClean="0"/>
              <a:t>criminalised</a:t>
            </a:r>
            <a:r>
              <a:rPr lang="en-US" dirty="0" smtClean="0"/>
              <a:t> private bribery, a foreign public official must be involved in the serious corruption for a designation to be made under the Anti-Corruption sanctions regime. Referred to as “the most harmful types of corruption”</a:t>
            </a:r>
          </a:p>
          <a:p>
            <a:endParaRPr lang="en-GB" sz="1400" b="0" i="0" dirty="0" smtClean="0">
              <a:effectLst/>
              <a:latin typeface="+mn-lt"/>
              <a:ea typeface="+mn-ea"/>
              <a:cs typeface="+mn-cs"/>
              <a:sym typeface="Arial"/>
            </a:endParaRPr>
          </a:p>
          <a:p>
            <a:r>
              <a:rPr lang="en-US" dirty="0" smtClean="0"/>
              <a:t>HMG is committed to tackling serious corruption, upholding good governance and the rule of law and promoting open societies. Serious corruption has a range of corrosive effects on states, markets and societies wherever it occurs. It fuels national security threats; is linked to terrorism, serious and </a:t>
            </a:r>
            <a:r>
              <a:rPr lang="en-US" dirty="0" err="1" smtClean="0"/>
              <a:t>organised</a:t>
            </a:r>
            <a:r>
              <a:rPr lang="en-US" dirty="0" smtClean="0"/>
              <a:t> crime and instability; impedes international trade and investment; undermines sustainable development; threatens democracy and deprives citizens of vital public resources. The 2021 Integrated Review </a:t>
            </a:r>
            <a:r>
              <a:rPr lang="en-US" dirty="0" err="1" smtClean="0"/>
              <a:t>prioritises</a:t>
            </a:r>
            <a:r>
              <a:rPr lang="en-US" dirty="0" smtClean="0"/>
              <a:t> working with UK partners to protect democratic values and promote effective governance, including through the use of anti-corruption sanctions. This sanctions regime will be a significant additional instrument to complement wider HMG action to counter corruption under the UK Anti-Corruption Strategy.</a:t>
            </a:r>
            <a:endParaRPr lang="en-US" dirty="0"/>
          </a:p>
        </p:txBody>
      </p:sp>
    </p:spTree>
    <p:extLst>
      <p:ext uri="{BB962C8B-B14F-4D97-AF65-F5344CB8AC3E}">
        <p14:creationId xmlns:p14="http://schemas.microsoft.com/office/powerpoint/2010/main" val="287549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https://www.gov.uk/government/publications/global-anti-corruption-sanctions-factors-in-designating-people-involved-in-serious-corruption/global-anti-corruption-sanctions-consideration-of-designations</a:t>
            </a:r>
          </a:p>
          <a:p>
            <a:endParaRPr lang="en-US" dirty="0" smtClean="0"/>
          </a:p>
          <a:p>
            <a:r>
              <a:rPr lang="en-US" dirty="0" smtClean="0"/>
              <a:t>Involved</a:t>
            </a:r>
            <a:r>
              <a:rPr lang="en-US" baseline="0" dirty="0" smtClean="0"/>
              <a:t> persons can be an individual, corporation, or organization</a:t>
            </a:r>
            <a:endParaRPr lang="en-US" dirty="0"/>
          </a:p>
        </p:txBody>
      </p:sp>
    </p:spTree>
    <p:extLst>
      <p:ext uri="{BB962C8B-B14F-4D97-AF65-F5344CB8AC3E}">
        <p14:creationId xmlns:p14="http://schemas.microsoft.com/office/powerpoint/2010/main" val="66384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https://www.gov.uk/government/publications/global-anti-corruption-sanctions-factors-in-designating-people-involved-in-serious-corruption/global-anti-corruption-sanctions-consideration-of-designations</a:t>
            </a:r>
          </a:p>
          <a:p>
            <a:endParaRPr lang="en-US" dirty="0" smtClean="0"/>
          </a:p>
        </p:txBody>
      </p:sp>
    </p:spTree>
    <p:extLst>
      <p:ext uri="{BB962C8B-B14F-4D97-AF65-F5344CB8AC3E}">
        <p14:creationId xmlns:p14="http://schemas.microsoft.com/office/powerpoint/2010/main" val="1253337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4350">
              <a:defRPr/>
            </a:pPr>
            <a:r>
              <a:rPr lang="en-US" dirty="0" smtClean="0"/>
              <a:t>Source(s):</a:t>
            </a:r>
            <a:r>
              <a:rPr lang="en-US" baseline="0" dirty="0" smtClean="0"/>
              <a:t> </a:t>
            </a:r>
            <a:r>
              <a:rPr lang="en-US" u="sng" dirty="0" smtClean="0">
                <a:hlinkClick r:id="rId3"/>
              </a:rPr>
              <a:t>https://www.gov.uk/government/publications/global-anti-corruption-sanctions-information-note-for-non-government-organisations/global-anti-corruption-sanctions-information-note-for-non-government-organisations</a:t>
            </a:r>
            <a:r>
              <a:rPr lang="en-US" u="none" dirty="0" smtClean="0"/>
              <a:t>; and </a:t>
            </a:r>
            <a:r>
              <a:rPr lang="en-US" u="sng" dirty="0" smtClean="0"/>
              <a:t>https://researchbriefings.files.parliament.uk/documents/CBP-9486/CBP-9486.pdf</a:t>
            </a:r>
            <a:r>
              <a:rPr lang="en-US" dirty="0" smtClean="0"/>
              <a:t> at 23.</a:t>
            </a:r>
          </a:p>
          <a:p>
            <a:pPr defTabSz="914350">
              <a:defRPr/>
            </a:pPr>
            <a:endParaRPr lang="en-US" dirty="0" smtClean="0"/>
          </a:p>
          <a:p>
            <a:pPr defTabSz="914350">
              <a:defRPr/>
            </a:pPr>
            <a:endParaRPr lang="en-US" dirty="0" smtClean="0"/>
          </a:p>
        </p:txBody>
      </p:sp>
    </p:spTree>
    <p:extLst>
      <p:ext uri="{BB962C8B-B14F-4D97-AF65-F5344CB8AC3E}">
        <p14:creationId xmlns:p14="http://schemas.microsoft.com/office/powerpoint/2010/main" val="20255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https://www.gov.uk/government/publications/global-anti-corruption-sanctions-factors-in-designating-people-involved-in-serious-corruption/global-anti-corruption-sanctions-consideration-of-designations</a:t>
            </a:r>
            <a:endParaRPr lang="en-US" dirty="0"/>
          </a:p>
        </p:txBody>
      </p:sp>
    </p:spTree>
    <p:extLst>
      <p:ext uri="{BB962C8B-B14F-4D97-AF65-F5344CB8AC3E}">
        <p14:creationId xmlns:p14="http://schemas.microsoft.com/office/powerpoint/2010/main" val="427184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Source(s):</a:t>
            </a:r>
            <a:r>
              <a:rPr lang="en-US" baseline="0" dirty="0" smtClean="0"/>
              <a:t> </a:t>
            </a:r>
            <a:r>
              <a:rPr kumimoji="0" lang="en-US" sz="1400" b="0" i="0" u="none" strike="noStrike" kern="0" cap="none" spc="0" normalizeH="0" baseline="0" noProof="0" dirty="0" smtClean="0">
                <a:ln>
                  <a:noFill/>
                </a:ln>
                <a:solidFill>
                  <a:sysClr val="windowText" lastClr="000000"/>
                </a:solidFill>
                <a:effectLst/>
                <a:uLnTx/>
                <a:uFillTx/>
                <a:latin typeface="+mn-lt"/>
                <a:cs typeface="+mn-cs"/>
                <a:sym typeface="Arial"/>
              </a:rPr>
              <a:t>https://www.gov.uk/government/publications/global-anti-corruption-sanctions-factors-in-designating-people-involved-in-serious-corruption/global-anti-corruption-sanctions-consideration-of-designations</a:t>
            </a:r>
            <a:endParaRPr lang="en-US" dirty="0" smtClean="0"/>
          </a:p>
          <a:p>
            <a:endParaRPr lang="en-US" dirty="0" smtClean="0"/>
          </a:p>
          <a:p>
            <a:r>
              <a:rPr lang="en-US" dirty="0" smtClean="0"/>
              <a:t>HMG</a:t>
            </a:r>
            <a:r>
              <a:rPr lang="en-US" sz="1400" b="0" i="0" dirty="0" smtClean="0">
                <a:effectLst/>
                <a:latin typeface="+mn-lt"/>
                <a:ea typeface="+mn-ea"/>
                <a:cs typeface="+mn-cs"/>
                <a:sym typeface="Arial"/>
              </a:rPr>
              <a:t> will be further guided by its wider priorities for each individual country, for example on development, trade or security, and how serious corruption may affect these.</a:t>
            </a:r>
            <a:endParaRPr lang="en-US" dirty="0"/>
          </a:p>
        </p:txBody>
      </p:sp>
    </p:spTree>
    <p:extLst>
      <p:ext uri="{BB962C8B-B14F-4D97-AF65-F5344CB8AC3E}">
        <p14:creationId xmlns:p14="http://schemas.microsoft.com/office/powerpoint/2010/main" val="2784175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Source(s):</a:t>
            </a:r>
            <a:r>
              <a:rPr lang="en-US" baseline="0" dirty="0" smtClean="0"/>
              <a:t> </a:t>
            </a:r>
            <a:r>
              <a:rPr lang="en-US" dirty="0" smtClean="0"/>
              <a:t>https://www.gov.uk/government/publications/global-anti-corruption-sanctions-factors-in-designating-people-involved-in-serious-corruption/global-anti-corruption-sanctions-consideration-of-designations</a:t>
            </a:r>
          </a:p>
          <a:p>
            <a:endParaRPr lang="en-US" dirty="0" smtClean="0"/>
          </a:p>
        </p:txBody>
      </p:sp>
    </p:spTree>
    <p:extLst>
      <p:ext uri="{BB962C8B-B14F-4D97-AF65-F5344CB8AC3E}">
        <p14:creationId xmlns:p14="http://schemas.microsoft.com/office/powerpoint/2010/main" val="2900951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Source(s):</a:t>
            </a:r>
            <a:r>
              <a:rPr lang="en-US" baseline="0" dirty="0" smtClean="0"/>
              <a:t> </a:t>
            </a:r>
            <a:r>
              <a:rPr lang="en-US" dirty="0" smtClean="0"/>
              <a:t>https://www.gov.uk/government/publications/global-anti-corruption-sanctions-factors-in-designating-people-involved-in-serious-corruption/global-anti-corruption-sanctions-consideration-of-designations</a:t>
            </a:r>
          </a:p>
          <a:p>
            <a:endParaRPr lang="en-US" dirty="0"/>
          </a:p>
        </p:txBody>
      </p:sp>
    </p:spTree>
    <p:extLst>
      <p:ext uri="{BB962C8B-B14F-4D97-AF65-F5344CB8AC3E}">
        <p14:creationId xmlns:p14="http://schemas.microsoft.com/office/powerpoint/2010/main" val="1917964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400" b="0" i="0" dirty="0" smtClean="0">
              <a:effectLst/>
              <a:latin typeface="+mn-lt"/>
              <a:ea typeface="+mn-ea"/>
              <a:cs typeface="+mn-cs"/>
              <a:sym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Source(s):</a:t>
            </a:r>
            <a:r>
              <a:rPr lang="en-US" baseline="0" dirty="0" smtClean="0"/>
              <a:t> </a:t>
            </a:r>
            <a:r>
              <a:rPr lang="en-US" u="sng" dirty="0" smtClean="0"/>
              <a:t>https://www.gov.uk/government/publications/global-anti-corruption-sanctions-factors-in-designating-people-involved-in-serious-corruption/global-anti-corruption-sanctions-consideration-of-designations</a:t>
            </a:r>
            <a:endParaRPr lang="en-US" dirty="0" smtClean="0"/>
          </a:p>
          <a:p>
            <a:endParaRPr lang="en-US" b="1" dirty="0"/>
          </a:p>
        </p:txBody>
      </p:sp>
    </p:spTree>
    <p:extLst>
      <p:ext uri="{BB962C8B-B14F-4D97-AF65-F5344CB8AC3E}">
        <p14:creationId xmlns:p14="http://schemas.microsoft.com/office/powerpoint/2010/main" val="976356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u="sng" dirty="0">
                <a:hlinkClick r:id="rId3"/>
              </a:rPr>
              <a:t>https://www.gov.uk/government/publications/global-anti-corruption-sanctions-information-note-for-non-government-organisations/global-anti-corruption-sanctions-information-note-for-non-government-organisations</a:t>
            </a:r>
            <a:r>
              <a:rPr lang="en-US" dirty="0"/>
              <a:t> </a:t>
            </a:r>
          </a:p>
          <a:p>
            <a:endParaRPr lang="en-US" dirty="0"/>
          </a:p>
          <a:p>
            <a:endParaRPr lang="en-US" dirty="0"/>
          </a:p>
        </p:txBody>
      </p:sp>
    </p:spTree>
    <p:extLst>
      <p:ext uri="{BB962C8B-B14F-4D97-AF65-F5344CB8AC3E}">
        <p14:creationId xmlns:p14="http://schemas.microsoft.com/office/powerpoint/2010/main" val="290611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4844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defTabSz="914350">
              <a:defRPr/>
            </a:pPr>
            <a:r>
              <a:rPr lang="en-US" dirty="0" smtClean="0"/>
              <a:t>Source(s):</a:t>
            </a:r>
            <a:r>
              <a:rPr lang="en-US" baseline="0" dirty="0" smtClean="0"/>
              <a:t> </a:t>
            </a:r>
            <a:r>
              <a:rPr lang="en-US" u="sng" dirty="0">
                <a:hlinkClick r:id="rId3"/>
              </a:rPr>
              <a:t>https://www.gov.uk/government/publications/global-anti-corruption-sanctions-information-note-for-non-government-organisations/global-anti-corruption-sanctions-information-note-for-non-government-organisations</a:t>
            </a:r>
            <a:r>
              <a:rPr lang="en-US" dirty="0"/>
              <a:t> </a:t>
            </a:r>
          </a:p>
          <a:p>
            <a:endParaRPr lang="en-US" dirty="0" smtClean="0"/>
          </a:p>
        </p:txBody>
      </p:sp>
    </p:spTree>
    <p:extLst>
      <p:ext uri="{BB962C8B-B14F-4D97-AF65-F5344CB8AC3E}">
        <p14:creationId xmlns:p14="http://schemas.microsoft.com/office/powerpoint/2010/main" val="204610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400" b="0" i="0" dirty="0" smtClean="0">
              <a:effectLst/>
              <a:latin typeface="+mn-lt"/>
              <a:ea typeface="+mn-ea"/>
              <a:cs typeface="+mn-cs"/>
              <a:sym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Source(s):</a:t>
            </a:r>
            <a:r>
              <a:rPr lang="en-US" baseline="0" dirty="0" smtClean="0"/>
              <a:t> https://assets.publishing.service.gov.uk/government/uploads/system/uploads/attachment_data/file/1077157/Global_Anti-Corruption.pdf</a:t>
            </a:r>
          </a:p>
          <a:p>
            <a:pPr marL="0" marR="0" lvl="0" indent="0" defTabSz="91440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HMG is committed to tackling serious corruption, upholding good governance and the rule of law and promoting open societies. Serious corruption has a range of corrosive effects on states, markets and societies wherever it occurs. It fuels national security threats; is linked to terrorism, serious and </a:t>
            </a:r>
            <a:r>
              <a:rPr lang="en-US" dirty="0" err="1" smtClean="0"/>
              <a:t>organised</a:t>
            </a:r>
            <a:r>
              <a:rPr lang="en-US" dirty="0" smtClean="0"/>
              <a:t> crime and instability; impedes international trade and investment; undermines sustainable development; threatens democracy and deprives citizens of vital public resources. The 2021 Integrated Review </a:t>
            </a:r>
            <a:r>
              <a:rPr lang="en-US" dirty="0" err="1" smtClean="0"/>
              <a:t>prioritises</a:t>
            </a:r>
            <a:r>
              <a:rPr lang="en-US" dirty="0" smtClean="0"/>
              <a:t> working with UK partners to protect democratic values and promote effective governance, including through the use of anti-corruption sanctions. This sanctions regime will be a significant additional instrument to complement wider HMG action to counter corruption under the UK Anti-Corruption Strategy. </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b="0" dirty="0" smtClean="0"/>
              <a:t>See</a:t>
            </a:r>
            <a:r>
              <a:rPr lang="en-US" b="0" baseline="0" dirty="0" smtClean="0"/>
              <a:t> https://www.legislation.gov.uk/uksi/2021/488/pdfs/uksiem_20210488_en.pdf at Page 2.</a:t>
            </a:r>
            <a:endParaRPr lang="en-US" b="0" dirty="0"/>
          </a:p>
        </p:txBody>
      </p:sp>
    </p:spTree>
    <p:extLst>
      <p:ext uri="{BB962C8B-B14F-4D97-AF65-F5344CB8AC3E}">
        <p14:creationId xmlns:p14="http://schemas.microsoft.com/office/powerpoint/2010/main" val="1969372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defTabSz="914350">
              <a:defRPr/>
            </a:pPr>
            <a:r>
              <a:rPr lang="en-US" dirty="0" smtClean="0"/>
              <a:t>Source(s):</a:t>
            </a:r>
            <a:r>
              <a:rPr lang="en-US" baseline="0" dirty="0" smtClean="0"/>
              <a:t> </a:t>
            </a:r>
            <a:r>
              <a:rPr lang="en-US" u="sng" dirty="0">
                <a:hlinkClick r:id="rId3"/>
              </a:rPr>
              <a:t>https://www.gov.uk/government/publications/global-anti-corruption-sanctions-information-note-for-non-government-organisations/global-anti-corruption-sanctions-information-note-for-non-government-organisations</a:t>
            </a:r>
            <a:r>
              <a:rPr lang="en-US" dirty="0"/>
              <a:t> </a:t>
            </a:r>
            <a:endParaRPr lang="en-US" dirty="0" smtClean="0"/>
          </a:p>
          <a:p>
            <a:endParaRPr lang="en-US" dirty="0"/>
          </a:p>
        </p:txBody>
      </p:sp>
    </p:spTree>
    <p:extLst>
      <p:ext uri="{BB962C8B-B14F-4D97-AF65-F5344CB8AC3E}">
        <p14:creationId xmlns:p14="http://schemas.microsoft.com/office/powerpoint/2010/main" val="1943710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marL="0" marR="0" lvl="0" indent="0" defTabSz="914350" eaLnBrk="1" fontAlgn="auto" latinLnBrk="0" hangingPunct="1">
              <a:lnSpc>
                <a:spcPct val="100000"/>
              </a:lnSpc>
              <a:spcBef>
                <a:spcPts val="0"/>
              </a:spcBef>
              <a:spcAft>
                <a:spcPts val="0"/>
              </a:spcAft>
              <a:buClrTx/>
              <a:buSzTx/>
              <a:buFontTx/>
              <a:buNone/>
              <a:tabLst/>
              <a:defRPr/>
            </a:pPr>
            <a:r>
              <a:rPr lang="en-US" dirty="0" smtClean="0"/>
              <a:t>Source(s):</a:t>
            </a:r>
            <a:r>
              <a:rPr lang="en-US" baseline="0" dirty="0" smtClean="0"/>
              <a:t> </a:t>
            </a:r>
            <a:r>
              <a:rPr lang="en-US" u="sng" dirty="0"/>
              <a:t>https://assets.publishing.service.gov.uk/government/uploads/system/uploads/attachment_data/file/1062452/General_Guidance_-_UK_Financial_Sanctions.pdf</a:t>
            </a:r>
            <a:r>
              <a:rPr lang="en-US" dirty="0"/>
              <a:t> at pages 20 – </a:t>
            </a:r>
            <a:r>
              <a:rPr lang="en-US" dirty="0" smtClean="0"/>
              <a:t>21;</a:t>
            </a:r>
            <a:r>
              <a:rPr lang="en-US" baseline="0" dirty="0" smtClean="0"/>
              <a:t> </a:t>
            </a:r>
            <a:r>
              <a:rPr lang="en-US" u="sng" dirty="0" smtClean="0">
                <a:hlinkClick r:id="rId3"/>
              </a:rPr>
              <a:t>https://www.gov.uk/government/publications/global-anti-corruption-sanctions-information-note-for-non-government-organisations/global-anti-corruption-sanctions-information-note-for-non-government-organisations</a:t>
            </a:r>
            <a:r>
              <a:rPr lang="en-US" u="none" dirty="0" smtClean="0"/>
              <a:t>;</a:t>
            </a:r>
            <a:r>
              <a:rPr lang="en-US" u="none" baseline="0" dirty="0" smtClean="0"/>
              <a:t> </a:t>
            </a:r>
            <a:r>
              <a:rPr lang="en-US" u="sng" dirty="0" smtClean="0"/>
              <a:t>https://assets.publishing.service.gov.uk/government/uploads/system/uploads/attachment_data/file/1062452/General_Guidance_-_UK_Financial_Sanctions.pdf</a:t>
            </a:r>
            <a:r>
              <a:rPr lang="en-US" dirty="0" smtClean="0"/>
              <a:t> at pages 20 – 21;</a:t>
            </a:r>
            <a:r>
              <a:rPr lang="en-US" baseline="0" dirty="0" smtClean="0"/>
              <a:t> and </a:t>
            </a:r>
            <a:r>
              <a:rPr lang="en-US" dirty="0" smtClean="0"/>
              <a:t>https://assets.publishing.service.gov.uk/government/uploads/system/uploads/attachment_data/file/1062452/General_Guidance_-_UK_Financial_Sanctions.pdf at 9.</a:t>
            </a:r>
          </a:p>
          <a:p>
            <a:pPr defTabSz="914350">
              <a:defRPr/>
            </a:pPr>
            <a:endParaRPr lang="en-US" dirty="0"/>
          </a:p>
          <a:p>
            <a:pPr defTabSz="914350">
              <a:defRPr/>
            </a:pPr>
            <a:endParaRPr lang="en-US" dirty="0"/>
          </a:p>
          <a:p>
            <a:pPr defTabSz="914350">
              <a:defRPr/>
            </a:pPr>
            <a:endParaRPr lang="en-US" baseline="0" dirty="0" smtClean="0">
              <a:solidFill>
                <a:schemeClr val="tx1"/>
              </a:solidFill>
            </a:endParaRPr>
          </a:p>
          <a:p>
            <a:pPr defTabSz="914350">
              <a:defRPr/>
            </a:pPr>
            <a:endParaRPr lang="en-US" baseline="0" dirty="0" smtClean="0">
              <a:solidFill>
                <a:schemeClr val="tx1"/>
              </a:solidFill>
            </a:endParaRPr>
          </a:p>
        </p:txBody>
      </p:sp>
    </p:spTree>
    <p:extLst>
      <p:ext uri="{BB962C8B-B14F-4D97-AF65-F5344CB8AC3E}">
        <p14:creationId xmlns:p14="http://schemas.microsoft.com/office/powerpoint/2010/main" val="3959194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defTabSz="914350">
              <a:defRPr/>
            </a:pPr>
            <a:r>
              <a:rPr lang="en-US" dirty="0" smtClean="0"/>
              <a:t>Source(s):</a:t>
            </a:r>
            <a:r>
              <a:rPr lang="en-US" baseline="0" dirty="0" smtClean="0"/>
              <a:t> </a:t>
            </a:r>
            <a:r>
              <a:rPr lang="en-US" u="sng" dirty="0">
                <a:hlinkClick r:id="rId3"/>
              </a:rPr>
              <a:t>https://webcache.googleusercontent.com/search?q=cache:rDv9oGohc4wJ:https://assets.publishing.service.gov.uk/government/uploads/system/uploads/attachment_data/file/776805/compliance_reporting_form.docx+&amp;cd=1&amp;hl=en&amp;ct=clnk&amp;gl=us</a:t>
            </a:r>
            <a:r>
              <a:rPr lang="en-US" dirty="0"/>
              <a:t> </a:t>
            </a:r>
            <a:endParaRPr lang="en-US" dirty="0" smtClean="0"/>
          </a:p>
          <a:p>
            <a:pPr defTabSz="914350">
              <a:defRPr/>
            </a:pPr>
            <a:endParaRPr lang="en-US" dirty="0" smtClean="0"/>
          </a:p>
          <a:p>
            <a:pPr defTabSz="914350">
              <a:defRPr/>
            </a:pPr>
            <a:r>
              <a:rPr lang="en-US" sz="1400" b="1" u="sng" dirty="0" smtClean="0">
                <a:solidFill>
                  <a:schemeClr val="tx1"/>
                </a:solidFill>
              </a:rPr>
              <a:t>Notes</a:t>
            </a:r>
            <a:r>
              <a:rPr lang="en-US" sz="1400" b="1" u="none" dirty="0" smtClean="0">
                <a:solidFill>
                  <a:schemeClr val="tx1"/>
                </a:solidFill>
              </a:rPr>
              <a:t>:</a:t>
            </a:r>
            <a:endParaRPr lang="en-US" sz="1400" b="1" u="sng" dirty="0" smtClean="0">
              <a:solidFill>
                <a:schemeClr val="tx1"/>
              </a:solidFill>
            </a:endParaRPr>
          </a:p>
          <a:p>
            <a:pPr defTabSz="914350">
              <a:defRPr/>
            </a:pPr>
            <a:endParaRPr lang="en-US" sz="1400" b="1" u="sng" dirty="0" smtClean="0">
              <a:solidFill>
                <a:schemeClr val="tx1"/>
              </a:solidFill>
            </a:endParaRPr>
          </a:p>
          <a:p>
            <a:pPr marL="579438" lvl="1" indent="-228600">
              <a:buClr>
                <a:srgbClr val="0989CF"/>
              </a:buClr>
              <a:buFont typeface="+mj-lt"/>
              <a:buAutoNum type="arabicPeriod"/>
              <a:defRPr/>
            </a:pPr>
            <a:r>
              <a:rPr lang="en-US" sz="1400" b="0" dirty="0" smtClean="0">
                <a:solidFill>
                  <a:schemeClr val="tx1"/>
                </a:solidFill>
              </a:rPr>
              <a:t>Reporting a Suspected Designated Person</a:t>
            </a:r>
          </a:p>
          <a:p>
            <a:pPr marL="977900" lvl="2" indent="-285750">
              <a:buClr>
                <a:srgbClr val="0989CF"/>
              </a:buClr>
              <a:buFont typeface="+mj-lt"/>
              <a:buAutoNum type="romanLcPeriod"/>
              <a:defRPr/>
            </a:pPr>
            <a:r>
              <a:rPr lang="en-US" sz="1400" b="0" dirty="0" smtClean="0">
                <a:solidFill>
                  <a:schemeClr val="tx1"/>
                </a:solidFill>
              </a:rPr>
              <a:t>To report knowledge or suspicion that an individual, business or organization is a designated person and therefore subject to financial sanctions. </a:t>
            </a:r>
          </a:p>
          <a:p>
            <a:pPr marL="977900" lvl="2" indent="-285750">
              <a:buClr>
                <a:srgbClr val="0989CF"/>
              </a:buClr>
              <a:buFont typeface="+mj-lt"/>
              <a:buAutoNum type="romanLcPeriod"/>
              <a:defRPr/>
            </a:pPr>
            <a:r>
              <a:rPr lang="en-US" sz="1400" b="0" dirty="0" smtClean="0">
                <a:solidFill>
                  <a:schemeClr val="tx1"/>
                </a:solidFill>
              </a:rPr>
              <a:t>The report should include information by which a designated person can be identified, i.e., aliases or alternative identities that could be used to evade sanctions.</a:t>
            </a:r>
          </a:p>
          <a:p>
            <a:pPr marL="579438" lvl="1" indent="-228600">
              <a:buClr>
                <a:srgbClr val="0989CF"/>
              </a:buClr>
              <a:buFont typeface="+mj-lt"/>
              <a:buAutoNum type="arabicPeriod"/>
              <a:defRPr/>
            </a:pPr>
            <a:r>
              <a:rPr lang="en-US" sz="1400" dirty="0" smtClean="0">
                <a:solidFill>
                  <a:schemeClr val="tx1"/>
                </a:solidFill>
              </a:rPr>
              <a:t>Information on Frozen Assets</a:t>
            </a:r>
          </a:p>
          <a:p>
            <a:pPr marL="977900" lvl="2" indent="-285750">
              <a:buClr>
                <a:srgbClr val="0989CF"/>
              </a:buClr>
              <a:buFont typeface="+mj-lt"/>
              <a:buAutoNum type="romanLcPeriod"/>
              <a:defRPr/>
            </a:pPr>
            <a:r>
              <a:rPr lang="en-US" sz="1400" dirty="0" smtClean="0">
                <a:solidFill>
                  <a:schemeClr val="tx1"/>
                </a:solidFill>
              </a:rPr>
              <a:t>To report you have frozen assets of a designated person.</a:t>
            </a:r>
          </a:p>
          <a:p>
            <a:pPr marL="579438" lvl="1" indent="-228600">
              <a:buClr>
                <a:srgbClr val="0989CF"/>
              </a:buClr>
              <a:buFont typeface="+mj-lt"/>
              <a:buAutoNum type="arabicPeriod"/>
              <a:defRPr/>
            </a:pPr>
            <a:r>
              <a:rPr lang="en-US" sz="1400" dirty="0" smtClean="0">
                <a:solidFill>
                  <a:schemeClr val="tx1"/>
                </a:solidFill>
              </a:rPr>
              <a:t>Information on a Suspected Breach</a:t>
            </a:r>
          </a:p>
          <a:p>
            <a:pPr marL="977900" lvl="2" indent="-285750">
              <a:buClr>
                <a:srgbClr val="0989CF"/>
              </a:buClr>
              <a:buFont typeface="+mj-lt"/>
              <a:buAutoNum type="romanLcPeriod"/>
              <a:defRPr/>
            </a:pPr>
            <a:r>
              <a:rPr lang="en-US" sz="1400" dirty="0" smtClean="0">
                <a:solidFill>
                  <a:schemeClr val="tx1"/>
                </a:solidFill>
              </a:rPr>
              <a:t>To report any suspected breach of financial sanctions.</a:t>
            </a:r>
          </a:p>
          <a:p>
            <a:pPr marL="977900" lvl="2" indent="-285750">
              <a:buClr>
                <a:srgbClr val="0989CF"/>
              </a:buClr>
              <a:buFont typeface="+mj-lt"/>
              <a:buAutoNum type="romanLcPeriod"/>
              <a:defRPr/>
            </a:pPr>
            <a:r>
              <a:rPr lang="en-US" sz="1400" dirty="0" smtClean="0">
                <a:solidFill>
                  <a:schemeClr val="tx1"/>
                </a:solidFill>
              </a:rPr>
              <a:t>Your report should include all known details in relation to the suspected breach activity. Where information is not known or applicable, please state. </a:t>
            </a:r>
          </a:p>
          <a:p>
            <a:pPr defTabSz="914350">
              <a:defRPr/>
            </a:pPr>
            <a:endParaRPr lang="en-US" dirty="0" smtClean="0">
              <a:solidFill>
                <a:schemeClr val="tx1"/>
              </a:solidFill>
            </a:endParaRPr>
          </a:p>
          <a:p>
            <a:pPr defTabSz="914350">
              <a:defRPr/>
            </a:pPr>
            <a:r>
              <a:rPr lang="en-US" dirty="0" smtClean="0">
                <a:solidFill>
                  <a:schemeClr val="tx1"/>
                </a:solidFill>
              </a:rPr>
              <a:t>“Relevant firms” are required to inform OFSI as soon as practicable if it is known or reasonably suspected a person is a designated person or has committed offences under financial sanctions, where that information is received in the course of carrying on their business. </a:t>
            </a:r>
          </a:p>
          <a:p>
            <a:pPr marL="285734" indent="-285734" defTabSz="914350">
              <a:buFont typeface="Arial" panose="020B0604020202020204" pitchFamily="34" charset="0"/>
              <a:buChar char="•"/>
              <a:defRPr/>
            </a:pPr>
            <a:r>
              <a:rPr lang="en-US" dirty="0" smtClean="0">
                <a:solidFill>
                  <a:schemeClr val="tx1"/>
                </a:solidFill>
              </a:rPr>
              <a:t>This requirement applies to relevant firms in the UK or under UK jurisdiction including individuals working for them. </a:t>
            </a:r>
          </a:p>
          <a:p>
            <a:pPr marL="285734" indent="-285734" defTabSz="914350">
              <a:buFont typeface="Arial" panose="020B0604020202020204" pitchFamily="34" charset="0"/>
              <a:buChar char="•"/>
              <a:defRPr/>
            </a:pPr>
            <a:r>
              <a:rPr lang="en-US" dirty="0" smtClean="0">
                <a:solidFill>
                  <a:schemeClr val="tx1"/>
                </a:solidFill>
              </a:rPr>
              <a:t>The full definition of “relevant firms” can be found here: https://www.legislation.gov.uk/uksi/2021/488/regulation/25/made </a:t>
            </a:r>
          </a:p>
          <a:p>
            <a:pPr marL="285734" indent="-285734" defTabSz="914350">
              <a:buFont typeface="Arial" panose="020B0604020202020204" pitchFamily="34" charset="0"/>
              <a:buChar char="•"/>
              <a:defRPr/>
            </a:pPr>
            <a:r>
              <a:rPr lang="en-US" dirty="0" smtClean="0">
                <a:solidFill>
                  <a:schemeClr val="tx1"/>
                </a:solidFill>
              </a:rPr>
              <a:t>Examples of relevant firms:</a:t>
            </a:r>
            <a:r>
              <a:rPr lang="en-US" baseline="0" dirty="0" smtClean="0">
                <a:solidFill>
                  <a:schemeClr val="tx1"/>
                </a:solidFill>
              </a:rPr>
              <a:t> a person who has permission under Part 4A of the Financial Services and Markets Act 2000 (FMSA 2000) (permission to carry on regulated activity); an undertaking that by way of business operates a currency exchange office, transmits money (or any representations of monetary value) by any means, or cashes </a:t>
            </a:r>
            <a:r>
              <a:rPr lang="en-US" baseline="0" dirty="0" err="1" smtClean="0">
                <a:solidFill>
                  <a:schemeClr val="tx1"/>
                </a:solidFill>
              </a:rPr>
              <a:t>cheques</a:t>
            </a:r>
            <a:r>
              <a:rPr lang="en-US" baseline="0" dirty="0" smtClean="0">
                <a:solidFill>
                  <a:schemeClr val="tx1"/>
                </a:solidFill>
              </a:rPr>
              <a:t> which are made payable to customers; a firm or sole practitioner that is a statutory auditor or local auditor; a firm or sole practitioner that provides by way of business accountancy services, legal or notarial services, advice about tax affairs or certain trust or company services; a firm or sole practitioner that carries out, or whose employees carry out, estate agency work; the holder of a casino operating license; and a person engaged in the business of making, supplying, selling, or exchanging articles made from gold, silver, platinum, palladium, or precious stones, or pearls. </a:t>
            </a:r>
          </a:p>
          <a:p>
            <a:pPr defTabSz="914350">
              <a:defRPr/>
            </a:pPr>
            <a:endParaRPr lang="en-US" baseline="0" dirty="0" smtClean="0">
              <a:solidFill>
                <a:schemeClr val="tx1"/>
              </a:solidFill>
            </a:endParaRPr>
          </a:p>
          <a:p>
            <a:pPr defTabSz="914350">
              <a:defRPr/>
            </a:pPr>
            <a:r>
              <a:rPr lang="en-US" baseline="0" dirty="0" smtClean="0">
                <a:solidFill>
                  <a:schemeClr val="tx1"/>
                </a:solidFill>
              </a:rPr>
              <a:t>https://assets.publishing.service.gov.uk/government/uploads/system/uploads/attachment_data/file/1051087/Monetary_Penalties_Guidance__Jan_2022_.pdf at page 10.</a:t>
            </a:r>
          </a:p>
          <a:p>
            <a:pPr defTabSz="914350">
              <a:defRPr/>
            </a:pPr>
            <a:endParaRPr lang="en-US" dirty="0" smtClean="0"/>
          </a:p>
        </p:txBody>
      </p:sp>
    </p:spTree>
    <p:extLst>
      <p:ext uri="{BB962C8B-B14F-4D97-AF65-F5344CB8AC3E}">
        <p14:creationId xmlns:p14="http://schemas.microsoft.com/office/powerpoint/2010/main" val="1169877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defTabSz="914350">
              <a:defRPr/>
            </a:pPr>
            <a:r>
              <a:rPr lang="en-US" dirty="0" smtClean="0"/>
              <a:t>Source(s):</a:t>
            </a:r>
            <a:r>
              <a:rPr lang="en-US" baseline="0" dirty="0" smtClean="0"/>
              <a:t> </a:t>
            </a:r>
            <a:r>
              <a:rPr lang="en-US" u="sng" dirty="0"/>
              <a:t>https://assets.publishing.service.gov.uk/government/uploads/system/uploads/attachment_data/file/1062452/General_Guidance_-_UK_Financial_Sanctions.pdf</a:t>
            </a:r>
            <a:r>
              <a:rPr lang="en-US" dirty="0"/>
              <a:t> at pages 24 – 25</a:t>
            </a:r>
            <a:r>
              <a:rPr lang="en-US" dirty="0" smtClean="0"/>
              <a:t>.</a:t>
            </a:r>
          </a:p>
          <a:p>
            <a:pPr defTabSz="914350">
              <a:defRPr/>
            </a:pPr>
            <a:endParaRPr lang="en-US" dirty="0" smtClean="0"/>
          </a:p>
          <a:p>
            <a:pPr defTabSz="914350">
              <a:defRPr/>
            </a:pPr>
            <a:r>
              <a:rPr lang="en-US" b="1" u="sng" dirty="0" smtClean="0"/>
              <a:t>Note</a:t>
            </a:r>
            <a:endParaRPr lang="en-US" b="0" u="none" dirty="0" smtClean="0"/>
          </a:p>
          <a:p>
            <a:pPr defTabSz="914350">
              <a:defRPr/>
            </a:pPr>
            <a:endParaRPr lang="en-US" b="0" u="none" dirty="0" smtClean="0"/>
          </a:p>
          <a:p>
            <a:pPr defTabSz="914350">
              <a:defRPr/>
            </a:pPr>
            <a:r>
              <a:rPr lang="en-US" sz="1600" baseline="0" dirty="0" smtClean="0">
                <a:solidFill>
                  <a:schemeClr val="tx1"/>
                </a:solidFill>
              </a:rPr>
              <a:t>In all, OFSI may respond to a potential breach with the below actions:</a:t>
            </a:r>
          </a:p>
          <a:p>
            <a:pPr marL="285734" indent="-285734" defTabSz="914350">
              <a:buFont typeface="Arial" panose="020B0604020202020204" pitchFamily="34" charset="0"/>
              <a:buChar char="•"/>
              <a:defRPr/>
            </a:pPr>
            <a:r>
              <a:rPr lang="en-US" sz="1600" baseline="0" dirty="0" smtClean="0">
                <a:solidFill>
                  <a:schemeClr val="tx1"/>
                </a:solidFill>
              </a:rPr>
              <a:t>Issuing a warning;</a:t>
            </a:r>
          </a:p>
          <a:p>
            <a:pPr marL="285734" indent="-285734" defTabSz="914350">
              <a:buFont typeface="Arial" panose="020B0604020202020204" pitchFamily="34" charset="0"/>
              <a:buChar char="•"/>
              <a:defRPr/>
            </a:pPr>
            <a:r>
              <a:rPr lang="en-US" sz="1600" baseline="0" dirty="0" smtClean="0">
                <a:solidFill>
                  <a:schemeClr val="tx1"/>
                </a:solidFill>
              </a:rPr>
              <a:t>Referring regulated professional or bodies to their relevant professional body or regulator in order to improve their compliance with financial sanctions;</a:t>
            </a:r>
          </a:p>
          <a:p>
            <a:pPr marL="285734" indent="-285734" defTabSz="914350">
              <a:buFont typeface="Arial" panose="020B0604020202020204" pitchFamily="34" charset="0"/>
              <a:buChar char="•"/>
              <a:defRPr/>
            </a:pPr>
            <a:r>
              <a:rPr lang="en-US" sz="1600" baseline="0" dirty="0" smtClean="0">
                <a:solidFill>
                  <a:schemeClr val="tx1"/>
                </a:solidFill>
              </a:rPr>
              <a:t>Impose a monetary penalty; or</a:t>
            </a:r>
          </a:p>
          <a:p>
            <a:pPr marL="285734" indent="-285734" defTabSz="914350">
              <a:buFont typeface="Arial" panose="020B0604020202020204" pitchFamily="34" charset="0"/>
              <a:buChar char="•"/>
              <a:defRPr/>
            </a:pPr>
            <a:r>
              <a:rPr lang="en-US" sz="1600" baseline="0" dirty="0" smtClean="0">
                <a:solidFill>
                  <a:schemeClr val="tx1"/>
                </a:solidFill>
              </a:rPr>
              <a:t>Refer the case to law enforcement agencies for criminal investigation and potential prosecution. </a:t>
            </a:r>
          </a:p>
          <a:p>
            <a:pPr marL="0" marR="0" lvl="0" indent="0" defTabSz="914400" eaLnBrk="1" fontAlgn="auto" latinLnBrk="0" hangingPunct="1">
              <a:lnSpc>
                <a:spcPct val="100000"/>
              </a:lnSpc>
              <a:spcBef>
                <a:spcPts val="0"/>
              </a:spcBef>
              <a:spcAft>
                <a:spcPts val="0"/>
              </a:spcAft>
              <a:buClr>
                <a:srgbClr val="0989CF"/>
              </a:buClr>
              <a:buSzTx/>
              <a:buFontTx/>
              <a:buNone/>
              <a:tabLst/>
              <a:defRPr/>
            </a:pPr>
            <a:endParaRPr lang="en-US" sz="1600" dirty="0" smtClean="0"/>
          </a:p>
          <a:p>
            <a:pPr marL="0" marR="0" lvl="0" indent="0" defTabSz="914400" eaLnBrk="1" fontAlgn="auto" latinLnBrk="0" hangingPunct="1">
              <a:lnSpc>
                <a:spcPct val="100000"/>
              </a:lnSpc>
              <a:spcBef>
                <a:spcPts val="0"/>
              </a:spcBef>
              <a:spcAft>
                <a:spcPts val="0"/>
              </a:spcAft>
              <a:buClr>
                <a:srgbClr val="0989CF"/>
              </a:buClr>
              <a:buSzTx/>
              <a:buFontTx/>
              <a:buNone/>
              <a:tabLst/>
              <a:defRPr/>
            </a:pPr>
            <a:r>
              <a:rPr lang="en-US" sz="1600" baseline="0" dirty="0" smtClean="0">
                <a:solidFill>
                  <a:schemeClr val="tx1"/>
                </a:solidFill>
              </a:rPr>
              <a:t>https://assets.publishing.service.gov.uk/government/uploads/system/uploads/attachment_data/file/1051087/Monetary_Penalties_Guidance__Jan_2022_.pdf at page 10.</a:t>
            </a:r>
            <a:endParaRPr lang="en-US" sz="1600" dirty="0" smtClean="0"/>
          </a:p>
          <a:p>
            <a:pPr>
              <a:buClr>
                <a:srgbClr val="0989CF"/>
              </a:buClr>
              <a:defRPr/>
            </a:pPr>
            <a:endParaRPr kumimoji="0" lang="en-US" sz="1500" i="0" strike="noStrike" kern="1200" cap="none" spc="0" normalizeH="0" baseline="0" noProof="0" dirty="0" smtClean="0">
              <a:ln>
                <a:noFill/>
              </a:ln>
              <a:solidFill>
                <a:srgbClr val="000000"/>
              </a:solidFill>
              <a:effectLst/>
              <a:uLnTx/>
              <a:uFillTx/>
              <a:sym typeface="Arial"/>
            </a:endParaRPr>
          </a:p>
          <a:p>
            <a:pPr>
              <a:buClr>
                <a:srgbClr val="0989CF"/>
              </a:buClr>
              <a:defRPr/>
            </a:pPr>
            <a:r>
              <a:rPr lang="en-US" sz="1500" noProof="0" dirty="0" smtClean="0">
                <a:solidFill>
                  <a:srgbClr val="000000"/>
                </a:solidFill>
              </a:rPr>
              <a:t>Before imposing </a:t>
            </a:r>
            <a:r>
              <a:rPr lang="en-US" sz="1500" dirty="0" smtClean="0">
                <a:solidFill>
                  <a:srgbClr val="000000"/>
                </a:solidFill>
              </a:rPr>
              <a:t>a monetary penalty </a:t>
            </a:r>
            <a:r>
              <a:rPr lang="en-US" sz="1500" noProof="0" dirty="0" smtClean="0">
                <a:solidFill>
                  <a:srgbClr val="000000"/>
                </a:solidFill>
              </a:rPr>
              <a:t>against a person, HM Treasury—through</a:t>
            </a:r>
            <a:r>
              <a:rPr lang="en-US" sz="1500" baseline="0" noProof="0" dirty="0" smtClean="0">
                <a:solidFill>
                  <a:srgbClr val="000000"/>
                </a:solidFill>
              </a:rPr>
              <a:t> OFSI—must </a:t>
            </a:r>
            <a:r>
              <a:rPr lang="en-US" sz="1500" noProof="0" dirty="0" smtClean="0">
                <a:solidFill>
                  <a:srgbClr val="000000"/>
                </a:solidFill>
              </a:rPr>
              <a:t>inform that person.</a:t>
            </a:r>
            <a:r>
              <a:rPr lang="en-US" sz="1500" baseline="0" noProof="0" dirty="0" smtClean="0">
                <a:solidFill>
                  <a:srgbClr val="000000"/>
                </a:solidFill>
              </a:rPr>
              <a:t> </a:t>
            </a:r>
            <a:r>
              <a:rPr lang="en-US" sz="1500" noProof="0" dirty="0" smtClean="0">
                <a:solidFill>
                  <a:srgbClr val="000000"/>
                </a:solidFill>
              </a:rPr>
              <a:t>OFSI</a:t>
            </a:r>
            <a:r>
              <a:rPr lang="en-US" sz="1500" baseline="0" noProof="0" dirty="0" smtClean="0">
                <a:solidFill>
                  <a:srgbClr val="000000"/>
                </a:solidFill>
              </a:rPr>
              <a:t> normally will inform the person in writing, and will provide the following information: </a:t>
            </a:r>
            <a:endParaRPr lang="en-US" sz="1500" dirty="0" smtClean="0">
              <a:solidFill>
                <a:srgbClr val="000000"/>
              </a:solidFill>
            </a:endParaRPr>
          </a:p>
          <a:p>
            <a:pPr lvl="1">
              <a:buClr>
                <a:srgbClr val="0989CF"/>
              </a:buClr>
              <a:defRPr/>
            </a:pPr>
            <a:r>
              <a:rPr kumimoji="0" lang="en-US" sz="1500" i="0" strike="noStrike" kern="1200" cap="none" spc="0" normalizeH="0" baseline="0" noProof="0" dirty="0" smtClean="0">
                <a:ln>
                  <a:noFill/>
                </a:ln>
                <a:solidFill>
                  <a:srgbClr val="000000"/>
                </a:solidFill>
                <a:effectLst/>
                <a:uLnTx/>
                <a:uFillTx/>
                <a:sym typeface="Arial"/>
              </a:rPr>
              <a:t>-The reasons for imposing the penalty;</a:t>
            </a:r>
          </a:p>
          <a:p>
            <a:pPr lvl="1">
              <a:buClr>
                <a:srgbClr val="0989CF"/>
              </a:buClr>
              <a:defRPr/>
            </a:pPr>
            <a:r>
              <a:rPr lang="en-US" sz="1500" noProof="0" dirty="0" smtClean="0">
                <a:solidFill>
                  <a:srgbClr val="000000"/>
                </a:solidFill>
              </a:rPr>
              <a:t>-A specification</a:t>
            </a:r>
            <a:r>
              <a:rPr lang="en-US" sz="1500" baseline="0" noProof="0" dirty="0" smtClean="0">
                <a:solidFill>
                  <a:srgbClr val="000000"/>
                </a:solidFill>
              </a:rPr>
              <a:t> of</a:t>
            </a:r>
            <a:r>
              <a:rPr lang="en-US" sz="1500" noProof="0" dirty="0" smtClean="0">
                <a:solidFill>
                  <a:srgbClr val="000000"/>
                </a:solidFill>
              </a:rPr>
              <a:t> the penalty amount and how it has been calculated; and </a:t>
            </a:r>
          </a:p>
          <a:p>
            <a:pPr lvl="1">
              <a:buClr>
                <a:srgbClr val="0989CF"/>
              </a:buClr>
              <a:defRPr/>
            </a:pPr>
            <a:r>
              <a:rPr kumimoji="0" lang="en-US" sz="1500" i="0" strike="noStrike" kern="1200" cap="none" spc="0" normalizeH="0" baseline="0" dirty="0" smtClean="0">
                <a:ln>
                  <a:noFill/>
                </a:ln>
                <a:solidFill>
                  <a:srgbClr val="000000"/>
                </a:solidFill>
                <a:effectLst/>
                <a:uLnTx/>
                <a:uFillTx/>
                <a:sym typeface="Arial"/>
              </a:rPr>
              <a:t>-An explanation that the person is entitled to make representations</a:t>
            </a:r>
            <a:r>
              <a:rPr lang="en-US" sz="1500" dirty="0" smtClean="0">
                <a:solidFill>
                  <a:srgbClr val="000000"/>
                </a:solidFill>
              </a:rPr>
              <a:t>, and specify how long they have to do so.</a:t>
            </a:r>
          </a:p>
          <a:p>
            <a:pPr>
              <a:buClr>
                <a:srgbClr val="0989CF"/>
              </a:buClr>
              <a:defRPr/>
            </a:pPr>
            <a:endParaRPr lang="en-US" sz="1500" dirty="0" smtClean="0">
              <a:solidFill>
                <a:srgbClr val="000000"/>
              </a:solidFill>
            </a:endParaRPr>
          </a:p>
          <a:p>
            <a:pPr>
              <a:buClr>
                <a:srgbClr val="0989CF"/>
              </a:buClr>
              <a:defRPr/>
            </a:pPr>
            <a:r>
              <a:rPr lang="en-US" sz="1500" dirty="0" smtClean="0">
                <a:solidFill>
                  <a:srgbClr val="000000"/>
                </a:solidFill>
              </a:rPr>
              <a:t>In response, a penalized person may make representations in writing. After ministerial review, the person can appeal to the Upper Tribunal. </a:t>
            </a:r>
          </a:p>
          <a:p>
            <a:pPr>
              <a:buClr>
                <a:srgbClr val="0989CF"/>
              </a:buClr>
              <a:defRPr/>
            </a:pPr>
            <a:endParaRPr kumimoji="0" lang="en-US" sz="1500" i="0" strike="noStrike" kern="1200" cap="none" spc="0" normalizeH="0" baseline="0" noProof="0" dirty="0" smtClean="0">
              <a:ln>
                <a:noFill/>
              </a:ln>
              <a:solidFill>
                <a:srgbClr val="000000"/>
              </a:solidFill>
              <a:effectLst/>
              <a:uLnTx/>
              <a:uFillTx/>
              <a:sym typeface="Arial"/>
            </a:endParaRPr>
          </a:p>
          <a:p>
            <a:pPr marL="0" marR="0" lvl="0" indent="0" defTabSz="914400" eaLnBrk="1" fontAlgn="auto" latinLnBrk="0" hangingPunct="1">
              <a:lnSpc>
                <a:spcPct val="100000"/>
              </a:lnSpc>
              <a:spcBef>
                <a:spcPts val="0"/>
              </a:spcBef>
              <a:spcAft>
                <a:spcPts val="0"/>
              </a:spcAft>
              <a:buClr>
                <a:srgbClr val="0989CF"/>
              </a:buClr>
              <a:buSzTx/>
              <a:buFontTx/>
              <a:buNone/>
              <a:tabLst/>
              <a:defRPr/>
            </a:pPr>
            <a:r>
              <a:rPr lang="en-US" sz="1600" i="1" dirty="0" smtClean="0"/>
              <a:t>See </a:t>
            </a:r>
            <a:r>
              <a:rPr lang="en-US" sz="1600" dirty="0" smtClean="0"/>
              <a:t>https://assets.publishing.service.gov.uk/government/uploads/system/uploads/attachment_data/file/1051875/Monetary_Penalties_Guidance__Jan_2022_.pdf</a:t>
            </a:r>
          </a:p>
          <a:p>
            <a:pPr>
              <a:buClr>
                <a:srgbClr val="0989CF"/>
              </a:buClr>
              <a:defRPr/>
            </a:pPr>
            <a:endParaRPr kumimoji="0" lang="en-US" sz="1500" i="0" strike="noStrike" kern="1200" cap="none" spc="0" normalizeH="0" baseline="0" noProof="0" dirty="0" smtClean="0">
              <a:ln>
                <a:noFill/>
              </a:ln>
              <a:solidFill>
                <a:srgbClr val="000000"/>
              </a:solidFill>
              <a:effectLst/>
              <a:uLnTx/>
              <a:uFillTx/>
              <a:sym typeface="Arial"/>
            </a:endParaRPr>
          </a:p>
        </p:txBody>
      </p:sp>
    </p:spTree>
    <p:extLst>
      <p:ext uri="{BB962C8B-B14F-4D97-AF65-F5344CB8AC3E}">
        <p14:creationId xmlns:p14="http://schemas.microsoft.com/office/powerpoint/2010/main" val="1174843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defTabSz="914350">
              <a:defRPr/>
            </a:pPr>
            <a:r>
              <a:rPr lang="en-US" dirty="0" smtClean="0"/>
              <a:t>Source(s): https://www.handbook.fca.org.uk/handbook/FCG/7/?view=chapter; https://register.fca.org.uk/s/;</a:t>
            </a:r>
            <a:r>
              <a:rPr lang="en-US" baseline="0" dirty="0" smtClean="0"/>
              <a:t> and</a:t>
            </a:r>
            <a:r>
              <a:rPr lang="en-US" dirty="0" smtClean="0"/>
              <a:t> https://www.fca.org.uk/firms/financial-crime/reporting-sanctions-evasions.</a:t>
            </a:r>
            <a:endParaRPr kumimoji="0" lang="en-US" sz="1500" b="1" i="0" strike="noStrike" kern="1200" cap="none" spc="0" normalizeH="0" baseline="0" noProof="0" dirty="0" smtClean="0">
              <a:ln>
                <a:noFill/>
              </a:ln>
              <a:solidFill>
                <a:srgbClr val="000000"/>
              </a:solidFill>
              <a:effectLst/>
              <a:uLnTx/>
              <a:uFillTx/>
              <a:sym typeface="Arial"/>
            </a:endParaRPr>
          </a:p>
          <a:p>
            <a:pPr defTabSz="914350">
              <a:defRPr/>
            </a:pPr>
            <a:endParaRPr kumimoji="0" lang="en-US" sz="1500" b="1" i="0" strike="noStrike" kern="1200" cap="none" spc="0" normalizeH="0" baseline="0" noProof="0" dirty="0" smtClean="0">
              <a:ln>
                <a:noFill/>
              </a:ln>
              <a:solidFill>
                <a:srgbClr val="000000"/>
              </a:solidFill>
              <a:effectLst/>
              <a:uLnTx/>
              <a:uFillTx/>
              <a:sym typeface="Arial"/>
            </a:endParaRPr>
          </a:p>
        </p:txBody>
      </p:sp>
    </p:spTree>
    <p:extLst>
      <p:ext uri="{BB962C8B-B14F-4D97-AF65-F5344CB8AC3E}">
        <p14:creationId xmlns:p14="http://schemas.microsoft.com/office/powerpoint/2010/main" val="169900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defTabSz="914350">
              <a:defRPr/>
            </a:pPr>
            <a:r>
              <a:rPr lang="en-US" dirty="0" smtClean="0"/>
              <a:t>Source(s):  https://www.fca.org.uk/firms/whistleblowing/how-make-report#contact; and https://www.fca.org.uk/firms/whistleblowing/legal-advice.</a:t>
            </a:r>
          </a:p>
          <a:p>
            <a:pPr defTabSz="914350">
              <a:defRPr/>
            </a:pPr>
            <a:endParaRPr kumimoji="0" lang="en-US" sz="1500" b="1" i="0" strike="noStrike" kern="1200" cap="none" spc="0" normalizeH="0" baseline="0" noProof="0" dirty="0" smtClean="0">
              <a:ln>
                <a:noFill/>
              </a:ln>
              <a:solidFill>
                <a:srgbClr val="000000"/>
              </a:solidFill>
              <a:effectLst/>
              <a:uLnTx/>
              <a:uFillTx/>
              <a:sym typeface="Arial"/>
            </a:endParaRPr>
          </a:p>
          <a:p>
            <a:pPr defTabSz="914350">
              <a:defRPr/>
            </a:pPr>
            <a:r>
              <a:rPr kumimoji="0" lang="en-US" sz="1500" b="1" i="0" strike="noStrike" kern="1200" cap="none" spc="0" normalizeH="0" baseline="0" noProof="0" dirty="0" smtClean="0">
                <a:ln>
                  <a:noFill/>
                </a:ln>
                <a:solidFill>
                  <a:srgbClr val="000000"/>
                </a:solidFill>
                <a:effectLst/>
                <a:uLnTx/>
                <a:uFillTx/>
                <a:sym typeface="Arial"/>
              </a:rPr>
              <a:t>Notes:</a:t>
            </a:r>
            <a:endParaRPr kumimoji="0" lang="en-US" sz="1500" b="0" i="0" strike="noStrike" kern="1200" cap="none" spc="0" normalizeH="0" baseline="0" noProof="0" dirty="0" smtClean="0">
              <a:ln>
                <a:noFill/>
              </a:ln>
              <a:solidFill>
                <a:srgbClr val="000000"/>
              </a:solidFill>
              <a:effectLst/>
              <a:uLnTx/>
              <a:uFillTx/>
              <a:sym typeface="Arial"/>
            </a:endParaRPr>
          </a:p>
          <a:p>
            <a:pPr marL="285750" indent="-285750" defTabSz="914350">
              <a:buFont typeface="Arial" panose="020B0604020202020204" pitchFamily="34" charset="0"/>
              <a:buChar char="•"/>
              <a:defRPr/>
            </a:pPr>
            <a:r>
              <a:rPr kumimoji="0" lang="en-US" sz="1500" b="0" i="0" strike="noStrike" kern="1200" cap="none" spc="0" normalizeH="0" baseline="0" noProof="0" dirty="0" smtClean="0">
                <a:ln>
                  <a:noFill/>
                </a:ln>
                <a:solidFill>
                  <a:srgbClr val="000000"/>
                </a:solidFill>
                <a:effectLst/>
                <a:uLnTx/>
                <a:uFillTx/>
                <a:sym typeface="Arial"/>
              </a:rPr>
              <a:t>The FCA advises against proactively obtaining additional information from any source, whatever the circumstances, as this might break the law.</a:t>
            </a:r>
            <a:endParaRPr kumimoji="0" lang="en-US" sz="1500" b="1" i="0" strike="noStrike" kern="1200" cap="none" spc="0" normalizeH="0" baseline="0" noProof="0" dirty="0" smtClean="0">
              <a:ln>
                <a:noFill/>
              </a:ln>
              <a:solidFill>
                <a:srgbClr val="000000"/>
              </a:solidFill>
              <a:effectLst/>
              <a:uLnTx/>
              <a:uFillTx/>
              <a:sym typeface="Arial"/>
            </a:endParaRPr>
          </a:p>
        </p:txBody>
      </p:sp>
    </p:spTree>
    <p:extLst>
      <p:ext uri="{BB962C8B-B14F-4D97-AF65-F5344CB8AC3E}">
        <p14:creationId xmlns:p14="http://schemas.microsoft.com/office/powerpoint/2010/main" val="4024674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defTabSz="914350">
              <a:defRPr/>
            </a:pPr>
            <a:r>
              <a:rPr lang="en-US" dirty="0" smtClean="0"/>
              <a:t>Source(s): https://www.fca.org.uk/firms/whistleblowing/how-make-report#Report</a:t>
            </a:r>
          </a:p>
          <a:p>
            <a:pPr defTabSz="914350">
              <a:defRPr/>
            </a:pPr>
            <a:endParaRPr kumimoji="0" lang="en-US" sz="1500" b="1" i="0" strike="noStrike" kern="1200" cap="none" spc="0" normalizeH="0" baseline="0" noProof="0" dirty="0" smtClean="0">
              <a:ln>
                <a:noFill/>
              </a:ln>
              <a:solidFill>
                <a:srgbClr val="000000"/>
              </a:solidFill>
              <a:effectLst/>
              <a:uLnTx/>
              <a:uFillTx/>
              <a:sym typeface="Arial"/>
            </a:endParaRPr>
          </a:p>
          <a:p>
            <a:pPr defTabSz="914350">
              <a:defRPr/>
            </a:pPr>
            <a:r>
              <a:rPr kumimoji="0" lang="en-US" sz="1500" b="1" i="0" strike="noStrike" kern="1200" cap="none" spc="0" normalizeH="0" baseline="0" noProof="0" dirty="0" smtClean="0">
                <a:ln>
                  <a:noFill/>
                </a:ln>
                <a:solidFill>
                  <a:srgbClr val="000000"/>
                </a:solidFill>
                <a:effectLst/>
                <a:uLnTx/>
                <a:uFillTx/>
                <a:sym typeface="Arial"/>
              </a:rPr>
              <a:t>Notes:</a:t>
            </a:r>
            <a:endParaRPr kumimoji="0" lang="en-US" sz="1500" b="0" i="0" strike="noStrike" kern="1200" cap="none" spc="0" normalizeH="0" baseline="0" noProof="0" dirty="0" smtClean="0">
              <a:ln>
                <a:noFill/>
              </a:ln>
              <a:solidFill>
                <a:srgbClr val="000000"/>
              </a:solidFill>
              <a:effectLst/>
              <a:uLnTx/>
              <a:uFillTx/>
              <a:sym typeface="Arial"/>
            </a:endParaRPr>
          </a:p>
          <a:p>
            <a:pPr marL="285750" indent="-285750" defTabSz="914350">
              <a:buFont typeface="Arial" panose="020B0604020202020204" pitchFamily="34" charset="0"/>
              <a:buChar char="•"/>
              <a:defRPr/>
            </a:pPr>
            <a:r>
              <a:rPr kumimoji="0" lang="en-US" sz="1500" b="0" i="0" strike="noStrike" kern="1200" cap="none" spc="0" normalizeH="0" baseline="0" noProof="0" dirty="0" smtClean="0">
                <a:ln>
                  <a:noFill/>
                </a:ln>
                <a:solidFill>
                  <a:srgbClr val="000000"/>
                </a:solidFill>
                <a:effectLst/>
                <a:uLnTx/>
                <a:uFillTx/>
                <a:sym typeface="Arial"/>
              </a:rPr>
              <a:t>The FCA Whistleblowing Team can provide updates on three month intervals if requested to do so.</a:t>
            </a:r>
            <a:endParaRPr kumimoji="0" lang="en-US" sz="1500" b="1" i="0" strike="noStrike" kern="1200" cap="none" spc="0" normalizeH="0" baseline="0" noProof="0" dirty="0" smtClean="0">
              <a:ln>
                <a:noFill/>
              </a:ln>
              <a:solidFill>
                <a:srgbClr val="000000"/>
              </a:solidFill>
              <a:effectLst/>
              <a:uLnTx/>
              <a:uFillTx/>
              <a:sym typeface="Arial"/>
            </a:endParaRPr>
          </a:p>
        </p:txBody>
      </p:sp>
    </p:spTree>
    <p:extLst>
      <p:ext uri="{BB962C8B-B14F-4D97-AF65-F5344CB8AC3E}">
        <p14:creationId xmlns:p14="http://schemas.microsoft.com/office/powerpoint/2010/main" val="400165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defTabSz="914350">
              <a:defRPr/>
            </a:pPr>
            <a:r>
              <a:rPr lang="en-US" dirty="0" smtClean="0"/>
              <a:t>Source(s):</a:t>
            </a:r>
            <a:r>
              <a:rPr lang="en-US" baseline="0" dirty="0" smtClean="0"/>
              <a:t> https://assets.publishing.service.gov.uk/government/uploads/system/uploads/attachment_data/file/1008859/050821_-_TransferGo_Penalty_Report.pdf </a:t>
            </a:r>
          </a:p>
          <a:p>
            <a:pPr defTabSz="914350">
              <a:defRPr/>
            </a:pPr>
            <a:endParaRPr lang="en-US" baseline="0" dirty="0" smtClean="0"/>
          </a:p>
          <a:p>
            <a:pPr defTabSz="914350">
              <a:defRPr/>
            </a:pPr>
            <a:r>
              <a:rPr lang="en-US" b="1" u="sng" baseline="0" dirty="0" smtClean="0">
                <a:solidFill>
                  <a:schemeClr val="tx1"/>
                </a:solidFill>
              </a:rPr>
              <a:t>Note</a:t>
            </a:r>
            <a:r>
              <a:rPr lang="en-US" b="1" baseline="0" dirty="0" smtClean="0">
                <a:solidFill>
                  <a:schemeClr val="tx1"/>
                </a:solidFill>
              </a:rPr>
              <a:t>: </a:t>
            </a:r>
          </a:p>
          <a:p>
            <a:pPr defTabSz="914350">
              <a:defRPr/>
            </a:pPr>
            <a:endParaRPr lang="en-US" baseline="0" dirty="0" smtClean="0">
              <a:solidFill>
                <a:schemeClr val="tx1"/>
              </a:solidFill>
            </a:endParaRPr>
          </a:p>
          <a:p>
            <a:pPr defTabSz="914350">
              <a:defRPr/>
            </a:pPr>
            <a:r>
              <a:rPr lang="en-US" baseline="0" dirty="0" smtClean="0">
                <a:solidFill>
                  <a:schemeClr val="tx1"/>
                </a:solidFill>
              </a:rPr>
              <a:t>The breaches in the case occurred in 2018 and 2019, and they were therefore breaches of the relevant EU Regulation. After 23:00 on 31 December 2020, the UK no longer applies EU sanctions regulations and all sanctions regimes are now implemented through UK regulations. RNCB remains subject to financial sanctions restrictions under The Russia (Sanctions) (EU Exit) Regulations 2019. OFSI will continue to investigate, and impose monetary penalties, where appropriate, for breaches which occurred under the EU regulations prior to 31 December 2020. </a:t>
            </a:r>
          </a:p>
        </p:txBody>
      </p:sp>
    </p:spTree>
    <p:extLst>
      <p:ext uri="{BB962C8B-B14F-4D97-AF65-F5344CB8AC3E}">
        <p14:creationId xmlns:p14="http://schemas.microsoft.com/office/powerpoint/2010/main" val="202259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https://www.legislation.gov.uk/uksi/2021/488/pdfs/uksiem_20210488_en.pdf</a:t>
            </a:r>
          </a:p>
          <a:p>
            <a:endParaRPr lang="en-US" dirty="0"/>
          </a:p>
        </p:txBody>
      </p:sp>
    </p:spTree>
    <p:extLst>
      <p:ext uri="{BB962C8B-B14F-4D97-AF65-F5344CB8AC3E}">
        <p14:creationId xmlns:p14="http://schemas.microsoft.com/office/powerpoint/2010/main" val="105471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defTabSz="914350">
              <a:defRPr/>
            </a:pPr>
            <a:endParaRPr lang="en-US" baseline="0" dirty="0" smtClean="0"/>
          </a:p>
        </p:txBody>
      </p:sp>
    </p:spTree>
    <p:extLst>
      <p:ext uri="{BB962C8B-B14F-4D97-AF65-F5344CB8AC3E}">
        <p14:creationId xmlns:p14="http://schemas.microsoft.com/office/powerpoint/2010/main" val="34224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https://www.legislation.gov.uk/uksi/2021/488/pdfs/uksiem_20210488_en.pdf</a:t>
            </a:r>
          </a:p>
          <a:p>
            <a:endParaRPr lang="en-US" dirty="0"/>
          </a:p>
        </p:txBody>
      </p:sp>
    </p:spTree>
    <p:extLst>
      <p:ext uri="{BB962C8B-B14F-4D97-AF65-F5344CB8AC3E}">
        <p14:creationId xmlns:p14="http://schemas.microsoft.com/office/powerpoint/2010/main" val="72610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https://assets.publishing.service.gov.uk/government/uploads/system/uploads/attachment_data/file/1052217/The_Sanctions_Regulations_Report_on_Annual_Reviews.pdf</a:t>
            </a:r>
            <a:endParaRPr lang="en-US" dirty="0"/>
          </a:p>
        </p:txBody>
      </p:sp>
    </p:spTree>
    <p:extLst>
      <p:ext uri="{BB962C8B-B14F-4D97-AF65-F5344CB8AC3E}">
        <p14:creationId xmlns:p14="http://schemas.microsoft.com/office/powerpoint/2010/main" val="24051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480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https://www.gov.uk/government/publications/financial-sanctions-global-human-rights#:~:text=As%20set%20out%20in%20the,involved%20in%20human%20rights%27%20viola</a:t>
            </a:r>
          </a:p>
          <a:p>
            <a:endParaRPr lang="en-US" dirty="0" smtClean="0"/>
          </a:p>
          <a:p>
            <a:r>
              <a:rPr lang="en-US" dirty="0" smtClean="0"/>
              <a:t>Impact assessment assumed </a:t>
            </a:r>
            <a:r>
              <a:rPr lang="en-US" dirty="0" smtClean="0"/>
              <a:t>30 additional persons would be listed in a typical year under the Regulations </a:t>
            </a:r>
          </a:p>
          <a:p>
            <a:r>
              <a:rPr lang="en-US" dirty="0" smtClean="0"/>
              <a:t>assumed </a:t>
            </a:r>
            <a:r>
              <a:rPr lang="en-US" dirty="0" smtClean="0"/>
              <a:t>roughly 60% of designated persons will also be designated under existing sanctions regimes by the US or Canada. </a:t>
            </a:r>
            <a:endParaRPr lang="en-US" dirty="0"/>
          </a:p>
        </p:txBody>
      </p:sp>
    </p:spTree>
    <p:extLst>
      <p:ext uri="{BB962C8B-B14F-4D97-AF65-F5344CB8AC3E}">
        <p14:creationId xmlns:p14="http://schemas.microsoft.com/office/powerpoint/2010/main" val="365709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defTabSz="914350">
              <a:defRPr/>
            </a:pPr>
            <a:r>
              <a:rPr lang="en-US" dirty="0" smtClean="0"/>
              <a:t>Source(s):</a:t>
            </a:r>
            <a:r>
              <a:rPr lang="en-US" baseline="0" dirty="0" smtClean="0"/>
              <a:t> </a:t>
            </a:r>
            <a:r>
              <a:rPr lang="en-US" dirty="0" smtClean="0"/>
              <a:t>https://www.legislation.gov.uk/ukpga/2022/10/part/3/enacted;</a:t>
            </a:r>
            <a:r>
              <a:rPr lang="en-US" baseline="0" dirty="0" smtClean="0"/>
              <a:t> </a:t>
            </a:r>
            <a:r>
              <a:rPr lang="en-US" dirty="0" smtClean="0"/>
              <a:t>https://www.ropesgray.com/en/newsroom/alerts/2022/March/UK-unveils-draft-Economic-Crime-Transparency-and-Enforcement-Bill;</a:t>
            </a:r>
            <a:r>
              <a:rPr lang="en-US" baseline="0" dirty="0" smtClean="0"/>
              <a:t> and https://www.cityam.com/explainer-what-is-the-economic-crime-act-and-how-will-it-help-the-government-tackle-oligarchs/. </a:t>
            </a:r>
            <a:endParaRPr lang="en-US" dirty="0" smtClean="0"/>
          </a:p>
          <a:p>
            <a:pPr defTabSz="914350">
              <a:defRPr/>
            </a:pPr>
            <a:endParaRPr lang="en-US" dirty="0" smtClean="0"/>
          </a:p>
        </p:txBody>
      </p:sp>
    </p:spTree>
    <p:extLst>
      <p:ext uri="{BB962C8B-B14F-4D97-AF65-F5344CB8AC3E}">
        <p14:creationId xmlns:p14="http://schemas.microsoft.com/office/powerpoint/2010/main" val="248066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https://www.gov.uk/government/publications/global-anti-corruption-sanctions-guidance</a:t>
            </a:r>
          </a:p>
          <a:p>
            <a:endParaRPr lang="en-GB" dirty="0" smtClean="0"/>
          </a:p>
          <a:p>
            <a:endParaRPr lang="en-GB" dirty="0" smtClean="0"/>
          </a:p>
          <a:p>
            <a:r>
              <a:rPr lang="en-US" dirty="0" smtClean="0"/>
              <a:t>Financial sanctions consist of an asset-freeze, ensuring a designated person’s funds and economic resources (non-monetary assets, such as property or vehicles) are not dealt with, and ensuring that funds and economic resources are not made available to or for the benefit of a designated person, either directly or indirectly. </a:t>
            </a:r>
            <a:endParaRPr lang="en-GB" dirty="0" smtClean="0"/>
          </a:p>
          <a:p>
            <a:endParaRPr lang="en-US" dirty="0" smtClean="0"/>
          </a:p>
          <a:p>
            <a:r>
              <a:rPr lang="en-US" dirty="0" smtClean="0"/>
              <a:t>a designated person is banned from travelling to or via the UK and any permission to stay in the UK that they may have is cancelled.  </a:t>
            </a:r>
          </a:p>
          <a:p>
            <a:r>
              <a:rPr lang="en-US" sz="1400" b="0" i="0" dirty="0" smtClean="0">
                <a:effectLst/>
                <a:latin typeface="+mn-lt"/>
                <a:ea typeface="+mn-ea"/>
                <a:cs typeface="+mn-cs"/>
                <a:sym typeface="Arial"/>
              </a:rPr>
              <a:t>Any applications they make for a visa to travel to the UK, including for transit purposes, will be refused. Any foreign national who is subject to a travel ban under the Regulations, and who is currently in the UK, will have their permission to stay in the UK cancelled and steps will be taken to remove them from the UK.</a:t>
            </a:r>
            <a:endParaRPr lang="en-US" dirty="0"/>
          </a:p>
        </p:txBody>
      </p:sp>
    </p:spTree>
    <p:extLst>
      <p:ext uri="{BB962C8B-B14F-4D97-AF65-F5344CB8AC3E}">
        <p14:creationId xmlns:p14="http://schemas.microsoft.com/office/powerpoint/2010/main" val="384146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11708" y="744574"/>
            <a:ext cx="8520601" cy="2052601"/>
          </a:xfrm>
          <a:prstGeom prst="rect">
            <a:avLst/>
          </a:prstGeom>
        </p:spPr>
        <p:txBody>
          <a:bodyPr anchor="b"/>
          <a:lstStyle>
            <a:lvl1pPr algn="ctr">
              <a:defRPr sz="5200"/>
            </a:lvl1pPr>
          </a:lstStyle>
          <a:p>
            <a:r>
              <a:t>Title Text</a:t>
            </a:r>
          </a:p>
        </p:txBody>
      </p:sp>
      <p:sp>
        <p:nvSpPr>
          <p:cNvPr id="12" name="Body Level One…"/>
          <p:cNvSpPr txBox="1">
            <a:spLocks noGrp="1"/>
          </p:cNvSpPr>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445025"/>
            <a:ext cx="8520602" cy="57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5" y="4700819"/>
            <a:ext cx="336814" cy="318396"/>
          </a:xfrm>
          <a:prstGeom prst="rect">
            <a:avLst/>
          </a:prstGeom>
          <a:ln w="12700">
            <a:miter lim="400000"/>
          </a:ln>
        </p:spPr>
        <p:txBody>
          <a:bodyPr wrap="none" lIns="91424" tIns="91424" rIns="91424" bIns="91424" anchor="ctr">
            <a:normAutofit/>
          </a:bodyPr>
          <a:lstStyle>
            <a:lvl1pPr algn="r">
              <a:defRPr sz="10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n-lt"/>
          <a:ea typeface="+mn-ea"/>
          <a:cs typeface="+mn-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n-lt"/>
          <a:ea typeface="+mn-ea"/>
          <a:cs typeface="+mn-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n-lt"/>
          <a:ea typeface="+mn-ea"/>
          <a:cs typeface="+mn-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n-lt"/>
          <a:ea typeface="+mn-ea"/>
          <a:cs typeface="+mn-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n-lt"/>
          <a:ea typeface="+mn-ea"/>
          <a:cs typeface="+mn-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n-lt"/>
          <a:ea typeface="+mn-ea"/>
          <a:cs typeface="+mn-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n-lt"/>
          <a:ea typeface="+mn-ea"/>
          <a:cs typeface="+mn-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n-lt"/>
          <a:ea typeface="+mn-ea"/>
          <a:cs typeface="+mn-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sanctions@fcdo.gov.u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toofsi@hmtreasury.gov.uk"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fca.clue-webforms.co.uk/webform/fca/en"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100" i="1"/>
            </a:lvl1pPr>
          </a:lstStyle>
          <a:p>
            <a:r>
              <a:t>This training has received financial and technical support from Advocates for International Development’s Rule of Law Expertise UK (ROLE UK) Programme and UKAid</a:t>
            </a:r>
          </a:p>
        </p:txBody>
      </p:sp>
      <p:sp>
        <p:nvSpPr>
          <p:cNvPr id="101" name="Title 2"/>
          <p:cNvSpPr txBox="1">
            <a:spLocks noGrp="1"/>
          </p:cNvSpPr>
          <p:nvPr>
            <p:ph type="ctrTitle"/>
          </p:nvPr>
        </p:nvSpPr>
        <p:spPr>
          <a:xfrm>
            <a:off x="311707" y="744575"/>
            <a:ext cx="8520602" cy="2052599"/>
          </a:xfrm>
          <a:prstGeom prst="rect">
            <a:avLst/>
          </a:prstGeom>
        </p:spPr>
        <p:txBody>
          <a:bodyPr>
            <a:normAutofit fontScale="90000"/>
          </a:bodyPr>
          <a:lstStyle/>
          <a:p>
            <a:r>
              <a:rPr lang="en-US" sz="3600" dirty="0" smtClean="0">
                <a:solidFill>
                  <a:schemeClr val="tx1"/>
                </a:solidFill>
              </a:rPr>
              <a:t>UK Anti-Corruption </a:t>
            </a:r>
            <a:br>
              <a:rPr lang="en-US" sz="3600" dirty="0" smtClean="0">
                <a:solidFill>
                  <a:schemeClr val="tx1"/>
                </a:solidFill>
              </a:rPr>
            </a:br>
            <a:r>
              <a:rPr lang="en-US" sz="3600" dirty="0" smtClean="0">
                <a:solidFill>
                  <a:schemeClr val="tx1"/>
                </a:solidFill>
              </a:rPr>
              <a:t>Sanctions Presentation</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endParaRPr sz="3600" i="1" dirty="0">
              <a:solidFill>
                <a:schemeClr val="tx1"/>
              </a:solidFill>
            </a:endParaRPr>
          </a:p>
        </p:txBody>
      </p:sp>
      <p:pic>
        <p:nvPicPr>
          <p:cNvPr id="102" name="Picture 9" descr="Picture 9"/>
          <p:cNvPicPr>
            <a:picLocks noChangeAspect="1"/>
          </p:cNvPicPr>
          <p:nvPr/>
        </p:nvPicPr>
        <p:blipFill>
          <a:blip r:embed="rId3">
            <a:extLst/>
          </a:blip>
          <a:stretch>
            <a:fillRect/>
          </a:stretch>
        </p:blipFill>
        <p:spPr>
          <a:xfrm>
            <a:off x="7961138" y="3640142"/>
            <a:ext cx="871170" cy="928221"/>
          </a:xfrm>
          <a:prstGeom prst="rect">
            <a:avLst/>
          </a:prstGeom>
          <a:ln w="12700">
            <a:miter lim="400000"/>
          </a:ln>
        </p:spPr>
      </p:pic>
      <p:pic>
        <p:nvPicPr>
          <p:cNvPr id="103" name="Picture 11" descr="Picture 11"/>
          <p:cNvPicPr>
            <a:picLocks noChangeAspect="1"/>
          </p:cNvPicPr>
          <p:nvPr/>
        </p:nvPicPr>
        <p:blipFill>
          <a:blip r:embed="rId4">
            <a:extLst/>
          </a:blip>
          <a:stretch>
            <a:fillRect/>
          </a:stretch>
        </p:blipFill>
        <p:spPr>
          <a:xfrm>
            <a:off x="1029367" y="4104251"/>
            <a:ext cx="1003341" cy="295387"/>
          </a:xfrm>
          <a:prstGeom prst="rect">
            <a:avLst/>
          </a:prstGeom>
          <a:ln w="12700">
            <a:miter lim="400000"/>
          </a:ln>
        </p:spPr>
      </p:pic>
      <p:pic>
        <p:nvPicPr>
          <p:cNvPr id="104" name="Picture 13" descr="Picture 13"/>
          <p:cNvPicPr>
            <a:picLocks noChangeAspect="1"/>
          </p:cNvPicPr>
          <p:nvPr/>
        </p:nvPicPr>
        <p:blipFill>
          <a:blip r:embed="rId5">
            <a:extLst/>
          </a:blip>
          <a:stretch>
            <a:fillRect/>
          </a:stretch>
        </p:blipFill>
        <p:spPr>
          <a:xfrm>
            <a:off x="201699" y="3497376"/>
            <a:ext cx="2658677" cy="468115"/>
          </a:xfrm>
          <a:prstGeom prst="rect">
            <a:avLst/>
          </a:prstGeom>
          <a:ln w="12700">
            <a:miter lim="400000"/>
          </a:ln>
        </p:spPr>
      </p:pic>
      <p:pic>
        <p:nvPicPr>
          <p:cNvPr id="105"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602224"/>
            <a:ext cx="8600373" cy="3341812"/>
          </a:xfrm>
          <a:prstGeom prst="rect">
            <a:avLst/>
          </a:prstGeom>
        </p:spPr>
        <p:txBody>
          <a:bodyPr vert="horz" lIns="91440" tIns="45720" rIns="91440" bIns="45720" rtlCol="0">
            <a:normAutofit lnSpcReduction="1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R="0" lvl="1"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Purpose</a:t>
            </a:r>
            <a:r>
              <a:rPr kumimoji="0" lang="en-US" sz="1400" b="0" i="0" u="none" strike="noStrike" kern="1200" cap="none" spc="0" normalizeH="0" noProof="0" dirty="0" smtClean="0">
                <a:ln>
                  <a:noFill/>
                </a:ln>
                <a:effectLst/>
                <a:uLnTx/>
                <a:uFillTx/>
                <a:latin typeface="+mn-lt"/>
                <a:cs typeface="Arial" panose="020B0604020202020204" pitchFamily="34" charset="0"/>
                <a:sym typeface="Arial"/>
              </a:rPr>
              <a:t> to p</a:t>
            </a: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revent and combat serious corruption. </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400" b="1" i="0" u="none" strike="noStrike" kern="1200" cap="none" spc="0" normalizeH="0" baseline="0" noProof="0" dirty="0" smtClean="0">
                <a:ln>
                  <a:noFill/>
                </a:ln>
                <a:effectLst/>
                <a:uLnTx/>
                <a:uFillTx/>
                <a:latin typeface="+mn-lt"/>
                <a:cs typeface="Arial" panose="020B0604020202020204" pitchFamily="34" charset="0"/>
                <a:sym typeface="Arial"/>
              </a:rPr>
              <a:t>Corruption:</a:t>
            </a: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 bribery or the misappropriation of property. Defined in the regulations as: </a:t>
            </a:r>
          </a:p>
          <a:p>
            <a:pPr marR="0" lvl="3"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US" sz="1400" b="1" i="0" u="none" strike="noStrike" kern="1200" cap="none" spc="0" normalizeH="0" baseline="0" noProof="0" dirty="0" smtClean="0">
                <a:ln>
                  <a:noFill/>
                </a:ln>
                <a:effectLst/>
                <a:uLnTx/>
                <a:uFillTx/>
                <a:latin typeface="+mn-lt"/>
                <a:cs typeface="Arial" panose="020B0604020202020204" pitchFamily="34" charset="0"/>
                <a:sym typeface="Arial"/>
              </a:rPr>
              <a:t>Bribery</a:t>
            </a: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 </a:t>
            </a:r>
          </a:p>
          <a:p>
            <a:pPr marL="1711325" marR="0" lvl="4"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both </a:t>
            </a:r>
            <a:r>
              <a:rPr kumimoji="0" lang="en-US" sz="1400" b="0" i="0" u="none" strike="noStrike" kern="1200" cap="none" spc="0" normalizeH="0" baseline="0" noProof="0" dirty="0">
                <a:ln>
                  <a:noFill/>
                </a:ln>
                <a:effectLst/>
                <a:uLnTx/>
                <a:uFillTx/>
                <a:latin typeface="+mn-lt"/>
                <a:cs typeface="Arial" panose="020B0604020202020204" pitchFamily="34" charset="0"/>
                <a:sym typeface="Arial"/>
              </a:rPr>
              <a:t>giving a financial or other advantage to a foreign public official and a foreign public official receiving a financial or other advantage</a:t>
            </a: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a:t>
            </a:r>
          </a:p>
          <a:p>
            <a:pPr marR="0" lvl="3"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US" sz="1400" b="1" i="0" u="none" strike="noStrike" kern="1200" cap="none" spc="0" normalizeH="0" baseline="0" noProof="0" dirty="0" smtClean="0">
                <a:ln>
                  <a:noFill/>
                </a:ln>
                <a:effectLst/>
                <a:uLnTx/>
                <a:uFillTx/>
                <a:latin typeface="+mn-lt"/>
                <a:cs typeface="Arial" panose="020B0604020202020204" pitchFamily="34" charset="0"/>
                <a:sym typeface="Arial"/>
              </a:rPr>
              <a:t>Misappropriation of Property</a:t>
            </a: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a:t>
            </a:r>
          </a:p>
          <a:p>
            <a:pPr marL="1711325" marR="0" lvl="4"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cs typeface="Arial" panose="020B0604020202020204" pitchFamily="34" charset="0"/>
                <a:sym typeface="Arial"/>
              </a:rPr>
              <a:t>A</a:t>
            </a: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 </a:t>
            </a:r>
            <a:r>
              <a:rPr kumimoji="0" lang="en-US" sz="1400" b="0" i="0" u="none" strike="noStrike" kern="1200" cap="none" spc="0" normalizeH="0" baseline="0" noProof="0" dirty="0">
                <a:ln>
                  <a:noFill/>
                </a:ln>
                <a:effectLst/>
                <a:uLnTx/>
                <a:uFillTx/>
                <a:latin typeface="+mn-lt"/>
                <a:cs typeface="Arial" panose="020B0604020202020204" pitchFamily="34" charset="0"/>
                <a:sym typeface="Arial"/>
              </a:rPr>
              <a:t>foreign public official improperly diverts or allocates property entrusted to them in their official </a:t>
            </a: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capacity.</a:t>
            </a:r>
          </a:p>
          <a:p>
            <a:pPr marL="1711325" marR="0" lvl="4"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May </a:t>
            </a:r>
            <a:r>
              <a:rPr kumimoji="0" lang="en-US" sz="1400" b="0" i="0" u="none" strike="noStrike" kern="1200" cap="none" spc="0" normalizeH="0" baseline="0" noProof="0" dirty="0">
                <a:ln>
                  <a:noFill/>
                </a:ln>
                <a:effectLst/>
                <a:uLnTx/>
                <a:uFillTx/>
                <a:latin typeface="+mn-lt"/>
                <a:cs typeface="Arial" panose="020B0604020202020204" pitchFamily="34" charset="0"/>
                <a:sym typeface="Arial"/>
              </a:rPr>
              <a:t>be intended to benefit them </a:t>
            </a: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or a</a:t>
            </a:r>
            <a:r>
              <a:rPr kumimoji="0" lang="en-US" sz="1400" b="0" i="0" u="none" strike="noStrike" kern="1200" cap="none" spc="0" normalizeH="0" noProof="0" dirty="0" smtClean="0">
                <a:ln>
                  <a:noFill/>
                </a:ln>
                <a:effectLst/>
                <a:uLnTx/>
                <a:uFillTx/>
                <a:latin typeface="+mn-lt"/>
                <a:cs typeface="Arial" panose="020B0604020202020204" pitchFamily="34" charset="0"/>
                <a:sym typeface="Arial"/>
              </a:rPr>
              <a:t> </a:t>
            </a: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third </a:t>
            </a:r>
            <a:r>
              <a:rPr kumimoji="0" lang="en-US" sz="1400" b="0" i="0" u="none" strike="noStrike" kern="1200" cap="none" spc="0" normalizeH="0" baseline="0" noProof="0" dirty="0">
                <a:ln>
                  <a:noFill/>
                </a:ln>
                <a:effectLst/>
                <a:uLnTx/>
                <a:uFillTx/>
                <a:latin typeface="+mn-lt"/>
                <a:cs typeface="Arial" panose="020B0604020202020204" pitchFamily="34" charset="0"/>
                <a:sym typeface="Arial"/>
              </a:rPr>
              <a:t>person. </a:t>
            </a:r>
          </a:p>
          <a:p>
            <a:pPr marL="1711325" marR="0" lvl="4"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Can </a:t>
            </a:r>
            <a:r>
              <a:rPr kumimoji="0" lang="en-US" sz="1400" b="0" i="0" u="none" strike="noStrike" kern="1200" cap="none" spc="0" normalizeH="0" baseline="0" noProof="0" dirty="0">
                <a:ln>
                  <a:noFill/>
                </a:ln>
                <a:effectLst/>
                <a:uLnTx/>
                <a:uFillTx/>
                <a:latin typeface="+mn-lt"/>
                <a:cs typeface="Arial" panose="020B0604020202020204" pitchFamily="34" charset="0"/>
                <a:sym typeface="Arial"/>
              </a:rPr>
              <a:t>include anything of value, including contracts or licenses or concessions</a:t>
            </a: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 </a:t>
            </a:r>
          </a:p>
          <a:p>
            <a:pPr marL="0" marR="0" lvl="5"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endParaRPr kumimoji="0" lang="en-US" sz="800" b="0" i="0" u="none" strike="noStrike" kern="1200" cap="none" spc="0" normalizeH="0" baseline="0" noProof="0" dirty="0" smtClean="0">
              <a:ln>
                <a:noFill/>
              </a:ln>
              <a:solidFill>
                <a:schemeClr val="tx1"/>
              </a:solidFill>
              <a:effectLst/>
              <a:uLnTx/>
              <a:uFillTx/>
              <a:cs typeface="Arial" panose="020B0604020202020204" pitchFamily="34" charset="0"/>
              <a:sym typeface="Arial"/>
            </a:endParaRPr>
          </a:p>
          <a:p>
            <a:pPr marL="1711325" marR="0" lvl="4"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endParaRPr kumimoji="0" lang="en-US" sz="1400" b="0" i="0" u="none" strike="noStrike" kern="1200" cap="none" spc="0" normalizeH="0" baseline="0" noProof="0" dirty="0" smtClean="0">
              <a:ln>
                <a:noFill/>
              </a:ln>
              <a:effectLst/>
              <a:uLnTx/>
              <a:uFillTx/>
              <a:latin typeface="+mn-lt"/>
              <a:cs typeface="Arial" panose="020B0604020202020204" pitchFamily="34" charset="0"/>
              <a:sym typeface="Arial"/>
            </a:endParaRP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mn-lt"/>
              <a:cs typeface="Arial" panose="020B0604020202020204" pitchFamily="34" charset="0"/>
              <a:sym typeface="Arial"/>
            </a:endParaRPr>
          </a:p>
        </p:txBody>
      </p:sp>
      <p:sp>
        <p:nvSpPr>
          <p:cNvPr id="9" name="Title 1"/>
          <p:cNvSpPr>
            <a:spLocks noGrp="1"/>
          </p:cNvSpPr>
          <p:nvPr>
            <p:ph type="title"/>
          </p:nvPr>
        </p:nvSpPr>
        <p:spPr>
          <a:xfrm>
            <a:off x="295645" y="89825"/>
            <a:ext cx="8301100" cy="593723"/>
          </a:xfrm>
        </p:spPr>
        <p:txBody>
          <a:bodyPr>
            <a:noAutofit/>
          </a:bodyPr>
          <a:lstStyle/>
          <a:p>
            <a:pPr algn="l"/>
            <a:r>
              <a:rPr lang="en-GB" sz="2400" dirty="0" smtClean="0"/>
              <a:t>Overview of UK Anti-Corruption Sanctions</a:t>
            </a:r>
            <a:endParaRPr lang="en-GB" sz="2400" dirty="0"/>
          </a:p>
        </p:txBody>
      </p:sp>
    </p:spTree>
    <p:extLst>
      <p:ext uri="{BB962C8B-B14F-4D97-AF65-F5344CB8AC3E}">
        <p14:creationId xmlns:p14="http://schemas.microsoft.com/office/powerpoint/2010/main" val="19362480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146008" y="441001"/>
            <a:ext cx="8600373" cy="3341812"/>
          </a:xfrm>
          <a:prstGeom prst="rect">
            <a:avLst/>
          </a:prstGeom>
        </p:spPr>
        <p:txBody>
          <a:bodyPr vert="horz" lIns="91440" tIns="45720" rIns="91440" bIns="45720" rtlCol="0">
            <a:normAutofit fontScale="250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4800" b="1" i="0" u="none" strike="noStrike" kern="1200" cap="none" spc="0" normalizeH="0" baseline="0" noProof="0" dirty="0" smtClean="0">
                <a:ln>
                  <a:noFill/>
                </a:ln>
                <a:effectLst/>
                <a:uLnTx/>
                <a:uFillTx/>
                <a:latin typeface="+mn-lt"/>
                <a:cs typeface="Arial" panose="020B0604020202020204" pitchFamily="34" charset="0"/>
                <a:sym typeface="Arial"/>
              </a:rPr>
              <a:t>Designations</a:t>
            </a:r>
            <a:r>
              <a:rPr lang="en-US" sz="4000" b="1" dirty="0" smtClean="0">
                <a:latin typeface="+mn-lt"/>
              </a:rPr>
              <a:t>: </a:t>
            </a: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The Regulations give the Foreign Secretary the power to designate “involved persons” (including individuals, corporations or organizations)</a:t>
            </a:r>
            <a:r>
              <a:rPr lang="en-US" sz="4800" dirty="0">
                <a:latin typeface="+mn-lt"/>
              </a:rPr>
              <a:t> </a:t>
            </a: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An “involved person” includes those who:</a:t>
            </a:r>
          </a:p>
          <a:p>
            <a:pPr marL="1377950" lvl="2" indent="-685800">
              <a:buClr>
                <a:srgbClr val="4285F4"/>
              </a:buClr>
              <a:buFont typeface="Arial" panose="020B0604020202020204" pitchFamily="34" charset="0"/>
              <a:buChar char="•"/>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Are responsible for serious corruption or engage in it;</a:t>
            </a:r>
          </a:p>
          <a:p>
            <a:pPr marL="1377950" lvl="2" indent="-685800">
              <a:buClr>
                <a:srgbClr val="4285F4"/>
              </a:buClr>
              <a:buFont typeface="Arial" panose="020B0604020202020204" pitchFamily="34" charset="0"/>
              <a:buChar char="•"/>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Facilitate or provide support for it;</a:t>
            </a:r>
          </a:p>
          <a:p>
            <a:pPr marL="1377950" lvl="2" indent="-685800">
              <a:buClr>
                <a:srgbClr val="4285F4"/>
              </a:buClr>
              <a:buFont typeface="Arial" panose="020B0604020202020204" pitchFamily="34" charset="0"/>
              <a:buChar char="•"/>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Profit financially or obtain any other benefit from it;</a:t>
            </a:r>
          </a:p>
          <a:p>
            <a:pPr marL="1377950" lvl="2" indent="-685800">
              <a:buClr>
                <a:srgbClr val="4285F4"/>
              </a:buClr>
              <a:buFont typeface="Arial" panose="020B0604020202020204" pitchFamily="34" charset="0"/>
              <a:buChar char="•"/>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Conceal or disguise it or any proceeds from it;</a:t>
            </a:r>
          </a:p>
          <a:p>
            <a:pPr marL="1377950" lvl="2" indent="-685800">
              <a:buClr>
                <a:srgbClr val="4285F4"/>
              </a:buClr>
              <a:buFont typeface="Arial" panose="020B0604020202020204" pitchFamily="34" charset="0"/>
              <a:buChar char="•"/>
              <a:defRPr/>
            </a:pPr>
            <a:r>
              <a:rPr lang="en-GB" sz="4800" dirty="0" smtClean="0">
                <a:latin typeface="+mn-lt"/>
              </a:rPr>
              <a:t>Is responsible for investigation or prosecution of such conduct and intentionally or recklessly fails to fulfil;</a:t>
            </a:r>
            <a:endParaRPr kumimoji="0" lang="en-US" sz="48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7950" lvl="2" indent="-685800">
              <a:buClr>
                <a:srgbClr val="4285F4"/>
              </a:buClr>
              <a:buFont typeface="Arial" panose="020B0604020202020204" pitchFamily="34" charset="0"/>
              <a:buChar char="•"/>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Transfer or convert any profit or proceeds from it;</a:t>
            </a:r>
          </a:p>
          <a:p>
            <a:pPr marL="1377950" lvl="2" indent="-685800">
              <a:buClr>
                <a:srgbClr val="4285F4"/>
              </a:buClr>
              <a:buFont typeface="Arial" panose="020B0604020202020204" pitchFamily="34" charset="0"/>
              <a:buChar char="•"/>
              <a:defRPr/>
            </a:pPr>
            <a:r>
              <a:rPr lang="en-US" sz="4800" dirty="0" smtClean="0"/>
              <a:t>Use </a:t>
            </a:r>
            <a:r>
              <a:rPr lang="en-US" sz="4800" dirty="0"/>
              <a:t>physical force, threats or intimidation to interfere </a:t>
            </a: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in any process of justice or accountability in connection with it; or</a:t>
            </a:r>
          </a:p>
          <a:p>
            <a:pPr marL="1377950" lvl="2" indent="-685800">
              <a:buClr>
                <a:srgbClr val="4285F4"/>
              </a:buClr>
              <a:buFont typeface="Arial" panose="020B0604020202020204" pitchFamily="34" charset="0"/>
              <a:buChar char="•"/>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Contravene, or assist with the contravention of, certain provisions in the Regulations</a:t>
            </a:r>
          </a:p>
          <a:p>
            <a:pPr marL="1031875" marR="0" lvl="3"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48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031875" marR="0" lvl="3"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690562"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1700" b="1" i="0" u="none" strike="noStrike" kern="1200" cap="none" spc="0" normalizeH="0" baseline="0" noProof="0" dirty="0" smtClean="0">
                <a:ln>
                  <a:noFill/>
                </a:ln>
                <a:effectLst/>
                <a:uLnTx/>
                <a:uFillTx/>
                <a:latin typeface="+mn-lt"/>
                <a:cs typeface="Arial" panose="020B0604020202020204" pitchFamily="34" charset="0"/>
                <a:sym typeface="Arial"/>
              </a:rPr>
              <a:t> </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mn-lt"/>
              <a:cs typeface="Arial" panose="020B0604020202020204" pitchFamily="34" charset="0"/>
              <a:sym typeface="Arial"/>
            </a:endParaRPr>
          </a:p>
        </p:txBody>
      </p:sp>
      <p:sp>
        <p:nvSpPr>
          <p:cNvPr id="9" name="Title 1"/>
          <p:cNvSpPr>
            <a:spLocks noGrp="1"/>
          </p:cNvSpPr>
          <p:nvPr>
            <p:ph type="title"/>
          </p:nvPr>
        </p:nvSpPr>
        <p:spPr>
          <a:xfrm>
            <a:off x="295645" y="89825"/>
            <a:ext cx="8301100" cy="593723"/>
          </a:xfrm>
        </p:spPr>
        <p:txBody>
          <a:bodyPr>
            <a:noAutofit/>
          </a:bodyPr>
          <a:lstStyle/>
          <a:p>
            <a:pPr algn="l"/>
            <a:r>
              <a:rPr lang="en-GB" sz="2400" dirty="0"/>
              <a:t>Overview of UK Anti-Corruption Sanctions</a:t>
            </a:r>
          </a:p>
        </p:txBody>
      </p:sp>
    </p:spTree>
    <p:extLst>
      <p:ext uri="{BB962C8B-B14F-4D97-AF65-F5344CB8AC3E}">
        <p14:creationId xmlns:p14="http://schemas.microsoft.com/office/powerpoint/2010/main" val="158562266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31935" y="596560"/>
            <a:ext cx="8600373" cy="3341812"/>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1400" b="1" i="0" u="none" strike="noStrike" kern="1200" cap="none" spc="0" normalizeH="0" baseline="0" noProof="0" dirty="0" smtClean="0">
                <a:ln>
                  <a:noFill/>
                </a:ln>
                <a:effectLst/>
                <a:uLnTx/>
                <a:uFillTx/>
                <a:latin typeface="+mn-lt"/>
                <a:cs typeface="Arial" panose="020B0604020202020204" pitchFamily="34" charset="0"/>
                <a:sym typeface="Arial"/>
              </a:rPr>
              <a:t>Designations </a:t>
            </a:r>
          </a:p>
          <a:p>
            <a:pPr marL="681037"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A person is also an ‘involved person’ if the person:</a:t>
            </a:r>
          </a:p>
          <a:p>
            <a:pPr marL="1031875" marR="0" lvl="2" indent="-341313" algn="l" defTabSz="914400" rtl="0" eaLnBrk="1" fontAlgn="base"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is owned or controlled by a person who has been involved as above (owned/controlled in this case means 50% or more shareholdings or the ability to control that business or entity);</a:t>
            </a:r>
          </a:p>
          <a:p>
            <a:pPr marL="1031875" marR="0" lvl="2" indent="-341313" algn="l" defTabSz="914400" rtl="0" eaLnBrk="1" fontAlgn="base"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acts on behalf of or at the direction of such a person; or</a:t>
            </a:r>
          </a:p>
          <a:p>
            <a:pPr marL="1031875" marR="0" lvl="2" indent="-341313" algn="l" defTabSz="914400" rtl="0" eaLnBrk="1" fontAlgn="base"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mn-lt"/>
                <a:cs typeface="Arial" panose="020B0604020202020204" pitchFamily="34" charset="0"/>
                <a:sym typeface="Arial"/>
              </a:rPr>
              <a:t>is a member of (a group), or associated with, such a person.</a:t>
            </a:r>
            <a:endParaRPr kumimoji="0" lang="en-US" sz="1400" b="0" i="0" u="none" strike="noStrike" kern="1200" cap="none" spc="0" normalizeH="0" baseline="0" noProof="0" dirty="0">
              <a:ln>
                <a:noFill/>
              </a:ln>
              <a:effectLst/>
              <a:uLnTx/>
              <a:uFillTx/>
              <a:latin typeface="+mn-lt"/>
              <a:cs typeface="Arial" panose="020B0604020202020204" pitchFamily="34" charset="0"/>
              <a:sym typeface="Arial"/>
            </a:endParaRPr>
          </a:p>
        </p:txBody>
      </p:sp>
      <p:sp>
        <p:nvSpPr>
          <p:cNvPr id="9" name="Title 1"/>
          <p:cNvSpPr>
            <a:spLocks noGrp="1"/>
          </p:cNvSpPr>
          <p:nvPr>
            <p:ph type="title"/>
          </p:nvPr>
        </p:nvSpPr>
        <p:spPr>
          <a:xfrm>
            <a:off x="295645" y="89825"/>
            <a:ext cx="8301100" cy="593723"/>
          </a:xfrm>
        </p:spPr>
        <p:txBody>
          <a:bodyPr>
            <a:noAutofit/>
          </a:bodyPr>
          <a:lstStyle/>
          <a:p>
            <a:pPr algn="l"/>
            <a:r>
              <a:rPr lang="en-GB" sz="2400" dirty="0"/>
              <a:t>Overview of UK Anti-Corruption Sanctions</a:t>
            </a:r>
          </a:p>
        </p:txBody>
      </p:sp>
    </p:spTree>
    <p:extLst>
      <p:ext uri="{BB962C8B-B14F-4D97-AF65-F5344CB8AC3E}">
        <p14:creationId xmlns:p14="http://schemas.microsoft.com/office/powerpoint/2010/main" val="4817612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62440"/>
            <a:ext cx="8600373" cy="3341812"/>
          </a:xfrm>
          <a:prstGeom prst="rect">
            <a:avLst/>
          </a:prstGeom>
        </p:spPr>
        <p:txBody>
          <a:bodyPr vert="horz" lIns="91440" tIns="45720" rIns="91440" bIns="45720" rtlCol="0">
            <a:normAutofit fontScale="250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7200" b="1" i="0" u="none" strike="noStrike" kern="1200" cap="none" spc="0" normalizeH="0" baseline="0" noProof="0" dirty="0" smtClean="0">
                <a:ln>
                  <a:noFill/>
                </a:ln>
                <a:effectLst/>
                <a:uLnTx/>
                <a:uFillTx/>
                <a:latin typeface="+mn-lt"/>
                <a:cs typeface="Arial" panose="020B0604020202020204" pitchFamily="34" charset="0"/>
                <a:sym typeface="Arial"/>
              </a:rPr>
              <a:t>Legal Test for a person to become designated:</a:t>
            </a:r>
            <a:endParaRPr kumimoji="0" lang="en-US" sz="4800" b="1" i="0" u="none" strike="noStrike" kern="1200" cap="none" spc="0" normalizeH="0" baseline="0" noProof="0" dirty="0" smtClean="0">
              <a:ln>
                <a:noFill/>
              </a:ln>
              <a:effectLst/>
              <a:uLnTx/>
              <a:uFillTx/>
              <a:latin typeface="+mn-lt"/>
              <a:cs typeface="Arial" panose="020B0604020202020204" pitchFamily="34" charset="0"/>
              <a:sym typeface="Arial"/>
            </a:endParaRPr>
          </a:p>
          <a:p>
            <a:pPr marL="1082675" marR="0" lvl="1" indent="-742950" algn="l" defTabSz="914400" rtl="0" eaLnBrk="1" fontAlgn="auto" latinLnBrk="0" hangingPunct="1">
              <a:lnSpc>
                <a:spcPct val="100000"/>
              </a:lnSpc>
              <a:spcBef>
                <a:spcPts val="0"/>
              </a:spcBef>
              <a:spcAft>
                <a:spcPts val="600"/>
              </a:spcAft>
              <a:buClr>
                <a:srgbClr val="4285F4"/>
              </a:buClr>
              <a:buSzTx/>
              <a:buFont typeface="+mj-lt"/>
              <a:buAutoNum type="arabicPeriod"/>
              <a:tabLst/>
              <a:defRPr/>
            </a:pPr>
            <a:r>
              <a:rPr kumimoji="0" lang="en-US" sz="7200" b="0" i="0" u="none" strike="noStrike" kern="1200" cap="none" spc="0" normalizeH="0" baseline="0" noProof="0" dirty="0" smtClean="0">
                <a:ln>
                  <a:noFill/>
                </a:ln>
                <a:effectLst/>
                <a:uLnTx/>
                <a:uFillTx/>
                <a:latin typeface="+mn-lt"/>
                <a:cs typeface="Arial" panose="020B0604020202020204" pitchFamily="34" charset="0"/>
                <a:sym typeface="Arial"/>
              </a:rPr>
              <a:t>Must be “reasonable grounds to suspect” that the person is an “involved person” </a:t>
            </a:r>
            <a:r>
              <a:rPr kumimoji="0" lang="en-US" sz="7200" b="0" i="1" u="none" strike="noStrike" kern="1200" cap="none" spc="0" normalizeH="0" baseline="0" noProof="0" dirty="0" smtClean="0">
                <a:ln>
                  <a:noFill/>
                </a:ln>
                <a:effectLst/>
                <a:uLnTx/>
                <a:uFillTx/>
                <a:latin typeface="+mn-lt"/>
                <a:cs typeface="Arial" panose="020B0604020202020204" pitchFamily="34" charset="0"/>
                <a:sym typeface="Arial"/>
              </a:rPr>
              <a:t>(i.e</a:t>
            </a:r>
            <a:r>
              <a:rPr kumimoji="0" lang="en-US" sz="7200" b="0" u="none" strike="noStrike" kern="1200" cap="none" spc="0" normalizeH="0" baseline="0" noProof="0" dirty="0" smtClean="0">
                <a:ln>
                  <a:noFill/>
                </a:ln>
                <a:effectLst/>
                <a:uLnTx/>
                <a:uFillTx/>
                <a:latin typeface="+mn-lt"/>
                <a:cs typeface="Arial" panose="020B0604020202020204" pitchFamily="34" charset="0"/>
                <a:sym typeface="Arial"/>
              </a:rPr>
              <a:t>.,</a:t>
            </a:r>
            <a:r>
              <a:rPr kumimoji="0" lang="en-US" sz="7200" b="0" u="none" strike="noStrike" kern="1200" cap="none" spc="0" normalizeH="0" noProof="0" dirty="0" smtClean="0">
                <a:ln>
                  <a:noFill/>
                </a:ln>
                <a:effectLst/>
                <a:uLnTx/>
                <a:uFillTx/>
                <a:latin typeface="+mn-lt"/>
                <a:cs typeface="Arial" panose="020B0604020202020204" pitchFamily="34" charset="0"/>
                <a:sym typeface="Arial"/>
              </a:rPr>
              <a:t> connected to the activity as per defined factors)</a:t>
            </a:r>
            <a:r>
              <a:rPr kumimoji="0" lang="en-US" sz="7200" b="0" u="none" strike="noStrike" kern="1200" cap="none" spc="0" normalizeH="0" baseline="0" noProof="0" dirty="0" smtClean="0">
                <a:ln>
                  <a:noFill/>
                </a:ln>
                <a:effectLst/>
                <a:uLnTx/>
                <a:uFillTx/>
                <a:latin typeface="+mn-lt"/>
                <a:cs typeface="Arial" panose="020B0604020202020204" pitchFamily="34" charset="0"/>
                <a:sym typeface="Arial"/>
              </a:rPr>
              <a:t>;</a:t>
            </a:r>
            <a:r>
              <a:rPr kumimoji="0" lang="en-US" sz="7200" b="0" i="0" u="none" strike="noStrike" kern="1200" cap="none" spc="0" normalizeH="0" baseline="0" noProof="0" dirty="0" smtClean="0">
                <a:ln>
                  <a:noFill/>
                </a:ln>
                <a:effectLst/>
                <a:uLnTx/>
                <a:uFillTx/>
                <a:latin typeface="+mn-lt"/>
                <a:cs typeface="Arial" panose="020B0604020202020204" pitchFamily="34" charset="0"/>
                <a:sym typeface="Arial"/>
              </a:rPr>
              <a:t> and </a:t>
            </a:r>
          </a:p>
          <a:p>
            <a:pPr marL="1082675" marR="0" lvl="1" indent="-742950" algn="l" defTabSz="914400" rtl="0" eaLnBrk="1" fontAlgn="auto" latinLnBrk="0" hangingPunct="1">
              <a:lnSpc>
                <a:spcPct val="100000"/>
              </a:lnSpc>
              <a:spcBef>
                <a:spcPts val="0"/>
              </a:spcBef>
              <a:spcAft>
                <a:spcPts val="1200"/>
              </a:spcAft>
              <a:buClr>
                <a:srgbClr val="4285F4"/>
              </a:buClr>
              <a:buSzTx/>
              <a:buFont typeface="+mj-lt"/>
              <a:buAutoNum type="arabicPeriod"/>
              <a:tabLst/>
              <a:defRPr/>
            </a:pPr>
            <a:r>
              <a:rPr kumimoji="0" lang="en-US" sz="7200" b="0" i="0" u="none" strike="noStrike" kern="1200" cap="none" spc="0" normalizeH="0" baseline="0" noProof="0" dirty="0" smtClean="0">
                <a:ln>
                  <a:noFill/>
                </a:ln>
                <a:effectLst/>
                <a:uLnTx/>
                <a:uFillTx/>
                <a:latin typeface="+mn-lt"/>
                <a:cs typeface="Arial" panose="020B0604020202020204" pitchFamily="34" charset="0"/>
                <a:sym typeface="Arial"/>
              </a:rPr>
              <a:t>Designation </a:t>
            </a:r>
            <a:r>
              <a:rPr kumimoji="0" lang="en-US" sz="7200" b="1" i="1" u="none" strike="noStrike" kern="1200" cap="none" spc="0" normalizeH="0" baseline="0" noProof="0" dirty="0" smtClean="0">
                <a:ln>
                  <a:noFill/>
                </a:ln>
                <a:effectLst/>
                <a:uLnTx/>
                <a:uFillTx/>
                <a:latin typeface="+mn-lt"/>
                <a:cs typeface="Arial" panose="020B0604020202020204" pitchFamily="34" charset="0"/>
                <a:sym typeface="Arial"/>
              </a:rPr>
              <a:t>must be considered appropriate</a:t>
            </a:r>
            <a:r>
              <a:rPr kumimoji="0" lang="en-US" sz="7200" b="0" i="0" u="none" strike="noStrike" kern="1200" cap="none" spc="0" normalizeH="0" baseline="0" noProof="0" dirty="0" smtClean="0">
                <a:ln>
                  <a:noFill/>
                </a:ln>
                <a:effectLst/>
                <a:uLnTx/>
                <a:uFillTx/>
                <a:latin typeface="+mn-lt"/>
                <a:cs typeface="Arial" panose="020B0604020202020204" pitchFamily="34" charset="0"/>
                <a:sym typeface="Arial"/>
              </a:rPr>
              <a:t>, with regard to the purposes of the Regime and the likely significant effects the designation will have on that person</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7200" b="0" i="0" u="none" strike="noStrike" kern="1200" cap="none" spc="0" normalizeH="0" baseline="0" noProof="0" dirty="0" smtClean="0">
                <a:ln>
                  <a:noFill/>
                </a:ln>
                <a:effectLst/>
                <a:uLnTx/>
                <a:uFillTx/>
                <a:latin typeface="+mn-lt"/>
                <a:cs typeface="Arial" panose="020B0604020202020204" pitchFamily="34" charset="0"/>
                <a:sym typeface="Arial"/>
              </a:rPr>
              <a:t>This test helps determine if the anti-corruption sanctions regime is the proper tool to use as opposed to diplomacy, or working with local law enforcement. </a:t>
            </a:r>
          </a:p>
          <a:p>
            <a:pPr marL="681037"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43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031875" marR="0" lvl="3"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690562"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1700" b="1" i="0" u="none" strike="noStrike" kern="1200" cap="none" spc="0" normalizeH="0" baseline="0" noProof="0" dirty="0" smtClean="0">
                <a:ln>
                  <a:noFill/>
                </a:ln>
                <a:effectLst/>
                <a:uLnTx/>
                <a:uFillTx/>
                <a:latin typeface="+mn-lt"/>
                <a:cs typeface="Arial" panose="020B0604020202020204" pitchFamily="34" charset="0"/>
                <a:sym typeface="Arial"/>
              </a:rPr>
              <a:t> </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mn-lt"/>
              <a:cs typeface="Arial" panose="020B0604020202020204" pitchFamily="34" charset="0"/>
              <a:sym typeface="Arial"/>
            </a:endParaRPr>
          </a:p>
        </p:txBody>
      </p:sp>
      <p:sp>
        <p:nvSpPr>
          <p:cNvPr id="9" name="Title 1"/>
          <p:cNvSpPr>
            <a:spLocks noGrp="1"/>
          </p:cNvSpPr>
          <p:nvPr>
            <p:ph type="title"/>
          </p:nvPr>
        </p:nvSpPr>
        <p:spPr>
          <a:xfrm>
            <a:off x="201699" y="168717"/>
            <a:ext cx="8301100" cy="593723"/>
          </a:xfrm>
        </p:spPr>
        <p:txBody>
          <a:bodyPr>
            <a:noAutofit/>
          </a:bodyPr>
          <a:lstStyle/>
          <a:p>
            <a:pPr algn="l"/>
            <a:r>
              <a:rPr lang="en-GB" sz="2400" dirty="0"/>
              <a:t>Overview of UK Anti-Corruption Sanctions</a:t>
            </a:r>
          </a:p>
        </p:txBody>
      </p:sp>
    </p:spTree>
    <p:extLst>
      <p:ext uri="{BB962C8B-B14F-4D97-AF65-F5344CB8AC3E}">
        <p14:creationId xmlns:p14="http://schemas.microsoft.com/office/powerpoint/2010/main" val="10458744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31935" y="692863"/>
            <a:ext cx="8600373" cy="3341812"/>
          </a:xfrm>
          <a:prstGeom prst="rect">
            <a:avLst/>
          </a:prstGeom>
        </p:spPr>
        <p:txBody>
          <a:bodyPr vert="horz" lIns="91440" tIns="45720" rIns="91440" bIns="45720" rtlCol="0">
            <a:normAutofit fontScale="250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7200" b="1" i="0" u="none" strike="noStrike" kern="1200" cap="none" spc="0" normalizeH="0" baseline="0" noProof="0" dirty="0" smtClean="0">
                <a:ln>
                  <a:noFill/>
                </a:ln>
                <a:effectLst/>
                <a:uLnTx/>
                <a:uFillTx/>
                <a:latin typeface="+mn-lt"/>
                <a:cs typeface="Arial" panose="020B0604020202020204" pitchFamily="34" charset="0"/>
                <a:sym typeface="Arial"/>
              </a:rPr>
              <a:t>Factors for whether a designation is appropriate:</a:t>
            </a:r>
          </a:p>
          <a:p>
            <a:pPr marL="339725" marR="0" lvl="1" indent="0" algn="l" defTabSz="914400" rtl="0" eaLnBrk="1" fontAlgn="auto" latinLnBrk="0" hangingPunct="1">
              <a:lnSpc>
                <a:spcPct val="100000"/>
              </a:lnSpc>
              <a:spcBef>
                <a:spcPts val="0"/>
              </a:spcBef>
              <a:spcAft>
                <a:spcPts val="1200"/>
              </a:spcAft>
              <a:buClr>
                <a:srgbClr val="4285F4"/>
              </a:buClr>
              <a:buSzTx/>
              <a:buNone/>
              <a:tabLst/>
              <a:defRPr/>
            </a:pPr>
            <a:r>
              <a:rPr kumimoji="0" lang="en-US" sz="7200" b="0" i="0" u="none" strike="noStrike" kern="1200" cap="none" spc="0" normalizeH="0" baseline="0" noProof="0" dirty="0" smtClean="0">
                <a:ln>
                  <a:noFill/>
                </a:ln>
                <a:effectLst/>
                <a:uLnTx/>
                <a:uFillTx/>
                <a:latin typeface="+mn-lt"/>
                <a:cs typeface="Arial" panose="020B0604020202020204" pitchFamily="34" charset="0"/>
                <a:sym typeface="Arial"/>
              </a:rPr>
              <a:t>The FCDO has released non-exhaustive </a:t>
            </a:r>
            <a:r>
              <a:rPr lang="en-US" sz="7200" dirty="0" smtClean="0">
                <a:latin typeface="+mn-lt"/>
              </a:rPr>
              <a:t>guidance on</a:t>
            </a:r>
            <a:r>
              <a:rPr kumimoji="0" lang="en-US" sz="7200" b="0" i="0" u="none" strike="noStrike" kern="1200" cap="none" spc="0" normalizeH="0" baseline="0" noProof="0" dirty="0" smtClean="0">
                <a:ln>
                  <a:noFill/>
                </a:ln>
                <a:effectLst/>
                <a:uLnTx/>
                <a:uFillTx/>
                <a:latin typeface="+mn-lt"/>
                <a:cs typeface="Arial" panose="020B0604020202020204" pitchFamily="34" charset="0"/>
                <a:sym typeface="Arial"/>
              </a:rPr>
              <a:t> when a person should be designated, considering:</a:t>
            </a:r>
          </a:p>
          <a:p>
            <a:pPr lvl="2">
              <a:spcAft>
                <a:spcPts val="0"/>
              </a:spcAft>
              <a:buClr>
                <a:srgbClr val="4285F4"/>
              </a:buClr>
              <a:buFont typeface="Arial" panose="020B0604020202020204" pitchFamily="34" charset="0"/>
              <a:buChar char="•"/>
              <a:defRPr/>
            </a:pPr>
            <a:r>
              <a:rPr lang="en-US" sz="7200" dirty="0"/>
              <a:t>The UK government’s anti-corruption policy priorities;</a:t>
            </a:r>
          </a:p>
          <a:p>
            <a:pPr lvl="2">
              <a:spcAft>
                <a:spcPts val="0"/>
              </a:spcAft>
              <a:buClr>
                <a:srgbClr val="4285F4"/>
              </a:buClr>
              <a:buFont typeface="Arial" panose="020B0604020202020204" pitchFamily="34" charset="0"/>
              <a:buChar char="•"/>
              <a:defRPr/>
            </a:pPr>
            <a:r>
              <a:rPr lang="en-US" sz="7200" dirty="0"/>
              <a:t>The scale, nature, and impact of the serious corruption;</a:t>
            </a:r>
          </a:p>
          <a:p>
            <a:pPr lvl="2">
              <a:spcAft>
                <a:spcPts val="0"/>
              </a:spcAft>
              <a:buClr>
                <a:srgbClr val="4285F4"/>
              </a:buClr>
              <a:buFont typeface="Arial" panose="020B0604020202020204" pitchFamily="34" charset="0"/>
              <a:buChar char="•"/>
              <a:defRPr/>
            </a:pPr>
            <a:r>
              <a:rPr lang="en-US" sz="7200" dirty="0"/>
              <a:t>The status, connections, and activities of the involved person;</a:t>
            </a:r>
          </a:p>
          <a:p>
            <a:pPr lvl="2">
              <a:spcAft>
                <a:spcPts val="0"/>
              </a:spcAft>
              <a:buClr>
                <a:srgbClr val="4285F4"/>
              </a:buClr>
              <a:buFont typeface="Arial" panose="020B0604020202020204" pitchFamily="34" charset="0"/>
              <a:buChar char="•"/>
              <a:defRPr/>
            </a:pPr>
            <a:r>
              <a:rPr lang="en-US" sz="7200" dirty="0"/>
              <a:t>Collective international </a:t>
            </a:r>
            <a:r>
              <a:rPr lang="en-US" sz="7200" dirty="0" smtClean="0"/>
              <a:t>action;</a:t>
            </a:r>
            <a:endParaRPr lang="en-US" sz="7200" dirty="0"/>
          </a:p>
          <a:p>
            <a:pPr lvl="2">
              <a:spcAft>
                <a:spcPts val="0"/>
              </a:spcAft>
              <a:buClr>
                <a:srgbClr val="4285F4"/>
              </a:buClr>
              <a:buFont typeface="Arial" panose="020B0604020202020204" pitchFamily="34" charset="0"/>
              <a:buChar char="•"/>
              <a:defRPr/>
            </a:pPr>
            <a:r>
              <a:rPr lang="en-US" sz="7200" dirty="0"/>
              <a:t>Interaction with law enforcement </a:t>
            </a:r>
            <a:r>
              <a:rPr lang="en-US" sz="7200" dirty="0" smtClean="0"/>
              <a:t>activities; and</a:t>
            </a:r>
            <a:endParaRPr lang="en-US" sz="7200" dirty="0"/>
          </a:p>
          <a:p>
            <a:pPr lvl="2">
              <a:spcAft>
                <a:spcPts val="0"/>
              </a:spcAft>
              <a:buClr>
                <a:srgbClr val="4285F4"/>
              </a:buClr>
              <a:buFont typeface="Arial" panose="020B0604020202020204" pitchFamily="34" charset="0"/>
              <a:buChar char="•"/>
              <a:defRPr/>
            </a:pPr>
            <a:r>
              <a:rPr lang="en-US" sz="7200" dirty="0"/>
              <a:t>Risk of reprisals </a:t>
            </a:r>
            <a:r>
              <a:rPr lang="en-US" sz="7200" dirty="0" smtClean="0"/>
              <a:t>.</a:t>
            </a:r>
          </a:p>
          <a:p>
            <a:pPr marL="690562" lvl="2" indent="0">
              <a:spcAft>
                <a:spcPts val="0"/>
              </a:spcAft>
              <a:buClr>
                <a:srgbClr val="4285F4"/>
              </a:buClr>
              <a:buNone/>
              <a:defRPr/>
            </a:pPr>
            <a:endParaRPr lang="en-US" sz="7200" dirty="0"/>
          </a:p>
          <a:p>
            <a:pPr lvl="1">
              <a:buClr>
                <a:srgbClr val="4285F4"/>
              </a:buClr>
              <a:buFont typeface="Wingdings" panose="05000000000000000000" pitchFamily="2" charset="2"/>
              <a:buChar char="§"/>
              <a:defRPr/>
            </a:pPr>
            <a:r>
              <a:rPr lang="en-US" sz="7200" dirty="0" smtClean="0"/>
              <a:t>Decisions </a:t>
            </a:r>
            <a:r>
              <a:rPr lang="en-US" sz="7200" dirty="0"/>
              <a:t>about designations will be taken on a case-by-case basis. </a:t>
            </a:r>
          </a:p>
          <a:p>
            <a:pPr marL="690563" marR="0" lvl="1" indent="-350838"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7200" b="0" i="0" u="none" strike="noStrike" kern="1200" cap="none" spc="0" normalizeH="0" baseline="0" noProof="0" dirty="0" smtClean="0">
              <a:ln>
                <a:noFill/>
              </a:ln>
              <a:effectLst/>
              <a:uLnTx/>
              <a:uFillTx/>
              <a:latin typeface="+mn-lt"/>
              <a:cs typeface="Arial" panose="020B0604020202020204" pitchFamily="34" charset="0"/>
              <a:sym typeface="Arial"/>
            </a:endParaRPr>
          </a:p>
          <a:p>
            <a:pPr marL="690562" marR="0" lvl="2" indent="0" algn="l" defTabSz="914400" rtl="0" eaLnBrk="1" fontAlgn="auto" latinLnBrk="0" hangingPunct="1">
              <a:lnSpc>
                <a:spcPct val="100000"/>
              </a:lnSpc>
              <a:spcBef>
                <a:spcPts val="0"/>
              </a:spcBef>
              <a:spcAft>
                <a:spcPts val="0"/>
              </a:spcAft>
              <a:buClr>
                <a:srgbClr val="4285F4"/>
              </a:buClr>
              <a:buSzTx/>
              <a:buNone/>
              <a:tabLst/>
              <a:defRPr/>
            </a:pPr>
            <a:endParaRPr kumimoji="0" lang="en-US" sz="7200" b="0" i="0" u="none" strike="noStrike" kern="1200" cap="none" spc="0" normalizeH="0" baseline="0" noProof="0" dirty="0" smtClean="0">
              <a:ln>
                <a:noFill/>
              </a:ln>
              <a:effectLst/>
              <a:uLnTx/>
              <a:uFillTx/>
              <a:latin typeface="+mn-lt"/>
              <a:cs typeface="Arial" panose="020B0604020202020204" pitchFamily="34" charset="0"/>
              <a:sym typeface="Arial"/>
            </a:endParaRPr>
          </a:p>
          <a:p>
            <a:pPr lvl="1" indent="-341313">
              <a:spcAft>
                <a:spcPts val="0"/>
              </a:spcAft>
              <a:buClr>
                <a:srgbClr val="4285F4"/>
              </a:buClr>
              <a:buFont typeface="Arial" panose="020B0604020202020204" pitchFamily="34" charset="0"/>
              <a:buChar char="•"/>
              <a:defRPr/>
            </a:pPr>
            <a:endParaRPr kumimoji="0" lang="en-US" sz="7200" b="0" i="0" u="none" strike="noStrike" kern="1200" cap="none" spc="0" normalizeH="0" baseline="0" noProof="0" dirty="0" smtClean="0">
              <a:ln>
                <a:noFill/>
              </a:ln>
              <a:effectLst/>
              <a:uLnTx/>
              <a:uFillTx/>
              <a:latin typeface="+mn-lt"/>
              <a:cs typeface="Arial" panose="020B0604020202020204" pitchFamily="34" charset="0"/>
              <a:sym typeface="Arial"/>
            </a:endParaRPr>
          </a:p>
          <a:p>
            <a:pPr>
              <a:spcAft>
                <a:spcPts val="0"/>
              </a:spcAft>
              <a:buClr>
                <a:srgbClr val="4285F4"/>
              </a:buClr>
              <a:buFont typeface="Arial" panose="020B0604020202020204" pitchFamily="34" charset="0"/>
              <a:buChar char="•"/>
              <a:defRPr/>
            </a:pPr>
            <a:endParaRPr lang="en-US" sz="7200" dirty="0">
              <a:latin typeface="+mn-lt"/>
            </a:endParaRPr>
          </a:p>
          <a:p>
            <a:pPr marL="681037"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43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031875" marR="0" lvl="3"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690562"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1700" b="1" i="0" u="none" strike="noStrike" kern="1200" cap="none" spc="0" normalizeH="0" baseline="0" noProof="0" dirty="0" smtClean="0">
                <a:ln>
                  <a:noFill/>
                </a:ln>
                <a:effectLst/>
                <a:uLnTx/>
                <a:uFillTx/>
                <a:latin typeface="+mn-lt"/>
                <a:cs typeface="Arial" panose="020B0604020202020204" pitchFamily="34" charset="0"/>
                <a:sym typeface="Arial"/>
              </a:rPr>
              <a:t> </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mn-lt"/>
              <a:cs typeface="Arial" panose="020B0604020202020204" pitchFamily="34" charset="0"/>
              <a:sym typeface="Arial"/>
            </a:endParaRPr>
          </a:p>
        </p:txBody>
      </p:sp>
      <p:sp>
        <p:nvSpPr>
          <p:cNvPr id="9" name="Title 1"/>
          <p:cNvSpPr>
            <a:spLocks noGrp="1"/>
          </p:cNvSpPr>
          <p:nvPr>
            <p:ph type="title"/>
          </p:nvPr>
        </p:nvSpPr>
        <p:spPr>
          <a:xfrm>
            <a:off x="201699" y="168717"/>
            <a:ext cx="8301100" cy="593723"/>
          </a:xfrm>
        </p:spPr>
        <p:txBody>
          <a:bodyPr>
            <a:noAutofit/>
          </a:bodyPr>
          <a:lstStyle/>
          <a:p>
            <a:pPr algn="l"/>
            <a:r>
              <a:rPr lang="en-GB" sz="2400" dirty="0"/>
              <a:t>Overview of UK Anti-Corruption Sanctions</a:t>
            </a:r>
          </a:p>
        </p:txBody>
      </p:sp>
    </p:spTree>
    <p:extLst>
      <p:ext uri="{BB962C8B-B14F-4D97-AF65-F5344CB8AC3E}">
        <p14:creationId xmlns:p14="http://schemas.microsoft.com/office/powerpoint/2010/main" val="21224509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450380"/>
            <a:ext cx="8600373" cy="3341812"/>
          </a:xfrm>
          <a:prstGeom prst="rect">
            <a:avLst/>
          </a:prstGeom>
        </p:spPr>
        <p:txBody>
          <a:bodyPr vert="horz" lIns="91440" tIns="45720" rIns="91440" bIns="45720" rtlCol="0">
            <a:normAutofit fontScale="250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5600" b="1" i="0" u="none" strike="noStrike" kern="1200" cap="none" spc="0" normalizeH="0" baseline="0" noProof="0" dirty="0" smtClean="0">
                <a:ln>
                  <a:noFill/>
                </a:ln>
                <a:effectLst/>
                <a:uLnTx/>
                <a:uFillTx/>
                <a:latin typeface="+mn-lt"/>
                <a:cs typeface="Arial" panose="020B0604020202020204" pitchFamily="34" charset="0"/>
                <a:sym typeface="Arial"/>
              </a:rPr>
              <a:t>Factors for whether a designation is appropriate:</a:t>
            </a:r>
          </a:p>
          <a:p>
            <a:pPr marL="339725" marR="0" lvl="1" indent="0" algn="l" defTabSz="914400" rtl="0" eaLnBrk="1" fontAlgn="auto" latinLnBrk="0" hangingPunct="1">
              <a:lnSpc>
                <a:spcPct val="120000"/>
              </a:lnSpc>
              <a:spcBef>
                <a:spcPts val="0"/>
              </a:spcBef>
              <a:spcAft>
                <a:spcPts val="1200"/>
              </a:spcAft>
              <a:buClr>
                <a:srgbClr val="4285F4"/>
              </a:buClr>
              <a:buSzTx/>
              <a:buFont typeface="Arial" panose="020B0604020202020204" pitchFamily="34" charset="0"/>
              <a:buNone/>
              <a:tabLst/>
              <a:defRPr/>
            </a:pPr>
            <a:r>
              <a:rPr kumimoji="0" lang="en-US" sz="5600" b="1" i="1" u="none" strike="noStrike" kern="1200" cap="none" spc="0" normalizeH="0" baseline="0" noProof="0" dirty="0" smtClean="0">
                <a:ln>
                  <a:noFill/>
                </a:ln>
                <a:effectLst/>
                <a:uLnTx/>
                <a:uFillTx/>
                <a:latin typeface="+mn-lt"/>
                <a:cs typeface="Arial" panose="020B0604020202020204" pitchFamily="34" charset="0"/>
                <a:sym typeface="Arial"/>
              </a:rPr>
              <a:t>1.  The UK government’s anti-corruption policy priorities;</a:t>
            </a:r>
          </a:p>
          <a:p>
            <a:pPr marR="0" lvl="1" algn="l" defTabSz="914400" rtl="0" eaLnBrk="1" fontAlgn="auto" latinLnBrk="0" hangingPunct="1">
              <a:lnSpc>
                <a:spcPct val="120000"/>
              </a:lnSpc>
              <a:spcBef>
                <a:spcPts val="0"/>
              </a:spcBef>
              <a:spcAft>
                <a:spcPts val="1200"/>
              </a:spcAft>
              <a:buClr>
                <a:srgbClr val="4285F4"/>
              </a:buClr>
              <a:buSzTx/>
              <a:buFont typeface="Wingdings" panose="05000000000000000000" pitchFamily="2" charset="2"/>
              <a:buChar char="§"/>
              <a:tabLst/>
              <a:defRPr/>
            </a:pPr>
            <a:r>
              <a:rPr kumimoji="0" lang="en-US" sz="5600" b="0" i="0" u="none" strike="noStrike" kern="1200" cap="none" spc="0" normalizeH="0" baseline="0" noProof="0" dirty="0" smtClean="0">
                <a:ln>
                  <a:noFill/>
                </a:ln>
                <a:effectLst/>
                <a:uLnTx/>
                <a:uFillTx/>
                <a:latin typeface="+mn-lt"/>
                <a:cs typeface="Arial" panose="020B0604020202020204" pitchFamily="34" charset="0"/>
                <a:sym typeface="Arial"/>
              </a:rPr>
              <a:t>HMG is likely to have particular regard to serious corruption that:</a:t>
            </a:r>
          </a:p>
          <a:p>
            <a:pPr marL="1252537" lvl="2" indent="-571500">
              <a:lnSpc>
                <a:spcPct val="120000"/>
              </a:lnSpc>
              <a:buClr>
                <a:srgbClr val="4285F4"/>
              </a:buClr>
              <a:buFont typeface="Arial" panose="020B0604020202020204" pitchFamily="34" charset="0"/>
              <a:buChar char="•"/>
              <a:defRPr/>
            </a:pPr>
            <a:r>
              <a:rPr kumimoji="0" lang="en-US" sz="4000" b="0" i="0" u="none" strike="noStrike" kern="1200" cap="none" spc="0" normalizeH="0" baseline="0" noProof="0" dirty="0" smtClean="0">
                <a:ln>
                  <a:noFill/>
                </a:ln>
                <a:effectLst/>
                <a:uLnTx/>
                <a:uFillTx/>
                <a:latin typeface="+mn-lt"/>
                <a:cs typeface="Arial" panose="020B0604020202020204" pitchFamily="34" charset="0"/>
                <a:sym typeface="Arial"/>
              </a:rPr>
              <a:t>enables or fuels national and international security threats</a:t>
            </a:r>
          </a:p>
          <a:p>
            <a:pPr marL="1252537" lvl="2" indent="-571500">
              <a:lnSpc>
                <a:spcPct val="120000"/>
              </a:lnSpc>
              <a:buClr>
                <a:srgbClr val="4285F4"/>
              </a:buClr>
              <a:buFont typeface="Arial" panose="020B0604020202020204" pitchFamily="34" charset="0"/>
              <a:buChar char="•"/>
              <a:defRPr/>
            </a:pPr>
            <a:r>
              <a:rPr kumimoji="0" lang="en-US" sz="4000" b="0" i="0" u="none" strike="noStrike" kern="1200" cap="none" spc="0" normalizeH="0" baseline="0" noProof="0" dirty="0" smtClean="0">
                <a:ln>
                  <a:noFill/>
                </a:ln>
                <a:effectLst/>
                <a:uLnTx/>
                <a:uFillTx/>
                <a:latin typeface="+mn-lt"/>
                <a:cs typeface="Arial" panose="020B0604020202020204" pitchFamily="34" charset="0"/>
                <a:sym typeface="Arial"/>
              </a:rPr>
              <a:t>is linked to terrorism, serious and </a:t>
            </a:r>
            <a:r>
              <a:rPr kumimoji="0" lang="en-US" sz="4000" b="0" i="0" u="none" strike="noStrike" kern="1200" cap="none" spc="0" normalizeH="0" baseline="0" noProof="0" dirty="0" err="1" smtClean="0">
                <a:ln>
                  <a:noFill/>
                </a:ln>
                <a:effectLst/>
                <a:uLnTx/>
                <a:uFillTx/>
                <a:latin typeface="+mn-lt"/>
                <a:cs typeface="Arial" panose="020B0604020202020204" pitchFamily="34" charset="0"/>
                <a:sym typeface="Arial"/>
              </a:rPr>
              <a:t>organised</a:t>
            </a:r>
            <a:r>
              <a:rPr kumimoji="0" lang="en-US" sz="4000" b="0" i="0" u="none" strike="noStrike" kern="1200" cap="none" spc="0" normalizeH="0" baseline="0" noProof="0" dirty="0" smtClean="0">
                <a:ln>
                  <a:noFill/>
                </a:ln>
                <a:effectLst/>
                <a:uLnTx/>
                <a:uFillTx/>
                <a:latin typeface="+mn-lt"/>
                <a:cs typeface="Arial" panose="020B0604020202020204" pitchFamily="34" charset="0"/>
                <a:sym typeface="Arial"/>
              </a:rPr>
              <a:t> crime or instability overseas, particularly in fragile and conflict-affected states</a:t>
            </a:r>
          </a:p>
          <a:p>
            <a:pPr marL="1252537" lvl="2" indent="-571500">
              <a:lnSpc>
                <a:spcPct val="120000"/>
              </a:lnSpc>
              <a:buClr>
                <a:srgbClr val="4285F4"/>
              </a:buClr>
              <a:buFont typeface="Arial" panose="020B0604020202020204" pitchFamily="34" charset="0"/>
              <a:buChar char="•"/>
              <a:defRPr/>
            </a:pPr>
            <a:r>
              <a:rPr kumimoji="0" lang="en-US" sz="4000" b="0" i="0" u="none" strike="noStrike" kern="1200" cap="none" spc="0" normalizeH="0" baseline="0" noProof="0" dirty="0" smtClean="0">
                <a:ln>
                  <a:noFill/>
                </a:ln>
                <a:effectLst/>
                <a:uLnTx/>
                <a:uFillTx/>
                <a:latin typeface="+mn-lt"/>
                <a:cs typeface="Arial" panose="020B0604020202020204" pitchFamily="34" charset="0"/>
                <a:sym typeface="Arial"/>
              </a:rPr>
              <a:t>undermines development and poverty reduction and the achievement of the Sustainable Development Goals</a:t>
            </a:r>
          </a:p>
          <a:p>
            <a:pPr marL="1252537" lvl="2" indent="-571500">
              <a:lnSpc>
                <a:spcPct val="120000"/>
              </a:lnSpc>
              <a:buClr>
                <a:srgbClr val="4285F4"/>
              </a:buClr>
              <a:buFont typeface="Arial" panose="020B0604020202020204" pitchFamily="34" charset="0"/>
              <a:buChar char="•"/>
              <a:defRPr/>
            </a:pPr>
            <a:r>
              <a:rPr kumimoji="0" lang="en-US" sz="4000" b="0" i="0" u="none" strike="noStrike" kern="1200" cap="none" spc="0" normalizeH="0" baseline="0" noProof="0" dirty="0" smtClean="0">
                <a:ln>
                  <a:noFill/>
                </a:ln>
                <a:effectLst/>
                <a:uLnTx/>
                <a:uFillTx/>
                <a:latin typeface="+mn-lt"/>
                <a:cs typeface="Arial" panose="020B0604020202020204" pitchFamily="34" charset="0"/>
                <a:sym typeface="Arial"/>
              </a:rPr>
              <a:t>impedes international trade and investment or undermines growth, including that which impacts directly on UK business</a:t>
            </a:r>
          </a:p>
          <a:p>
            <a:pPr marL="1252537" lvl="2" indent="-571500">
              <a:lnSpc>
                <a:spcPct val="120000"/>
              </a:lnSpc>
              <a:buClr>
                <a:srgbClr val="4285F4"/>
              </a:buClr>
              <a:buFont typeface="Arial" panose="020B0604020202020204" pitchFamily="34" charset="0"/>
              <a:buChar char="•"/>
              <a:defRPr/>
            </a:pPr>
            <a:r>
              <a:rPr kumimoji="0" lang="en-US" sz="4000" b="0" i="0" u="none" strike="noStrike" kern="1200" cap="none" spc="0" normalizeH="0" baseline="0" noProof="0" dirty="0" smtClean="0">
                <a:ln>
                  <a:noFill/>
                </a:ln>
                <a:effectLst/>
                <a:uLnTx/>
                <a:uFillTx/>
                <a:latin typeface="+mn-lt"/>
                <a:cs typeface="Arial" panose="020B0604020202020204" pitchFamily="34" charset="0"/>
                <a:sym typeface="Arial"/>
              </a:rPr>
              <a:t>undermines a country’s democratic governance, the rule of law and human rights</a:t>
            </a:r>
          </a:p>
          <a:p>
            <a:pPr marL="1252537" lvl="2" indent="-571500">
              <a:lnSpc>
                <a:spcPct val="120000"/>
              </a:lnSpc>
              <a:buClr>
                <a:srgbClr val="4285F4"/>
              </a:buClr>
              <a:buFont typeface="Arial" panose="020B0604020202020204" pitchFamily="34" charset="0"/>
              <a:buChar char="•"/>
              <a:defRPr/>
            </a:pPr>
            <a:r>
              <a:rPr kumimoji="0" lang="en-US" sz="4000" b="0" i="0" u="none" strike="noStrike" kern="1200" cap="none" spc="0" normalizeH="0" baseline="0" noProof="0" dirty="0" smtClean="0">
                <a:ln>
                  <a:noFill/>
                </a:ln>
                <a:effectLst/>
                <a:uLnTx/>
                <a:uFillTx/>
                <a:latin typeface="+mn-lt"/>
                <a:cs typeface="Arial" panose="020B0604020202020204" pitchFamily="34" charset="0"/>
                <a:sym typeface="Arial"/>
              </a:rPr>
              <a:t>weakens vital public institutions including international </a:t>
            </a:r>
            <a:r>
              <a:rPr kumimoji="0" lang="en-US" sz="4000" b="0" i="0" u="none" strike="noStrike" kern="1200" cap="none" spc="0" normalizeH="0" baseline="0" noProof="0" dirty="0" err="1" smtClean="0">
                <a:ln>
                  <a:noFill/>
                </a:ln>
                <a:effectLst/>
                <a:uLnTx/>
                <a:uFillTx/>
                <a:latin typeface="+mn-lt"/>
                <a:cs typeface="Arial" panose="020B0604020202020204" pitchFamily="34" charset="0"/>
                <a:sym typeface="Arial"/>
              </a:rPr>
              <a:t>organisations</a:t>
            </a:r>
            <a:endParaRPr kumimoji="0" lang="en-US" sz="4000" b="0" i="0" u="none" strike="noStrike" kern="1200" cap="none" spc="0" normalizeH="0" baseline="0" noProof="0" dirty="0" smtClean="0">
              <a:ln>
                <a:noFill/>
              </a:ln>
              <a:effectLst/>
              <a:uLnTx/>
              <a:uFillTx/>
              <a:latin typeface="+mn-lt"/>
              <a:cs typeface="Arial" panose="020B0604020202020204" pitchFamily="34" charset="0"/>
              <a:sym typeface="Arial"/>
            </a:endParaRPr>
          </a:p>
          <a:p>
            <a:pPr marL="1252537" lvl="2" indent="-571500">
              <a:lnSpc>
                <a:spcPct val="120000"/>
              </a:lnSpc>
              <a:buClr>
                <a:srgbClr val="4285F4"/>
              </a:buClr>
              <a:buFont typeface="Arial" panose="020B0604020202020204" pitchFamily="34" charset="0"/>
              <a:buChar char="•"/>
              <a:defRPr/>
            </a:pPr>
            <a:r>
              <a:rPr kumimoji="0" lang="en-US" sz="4000" b="0" i="0" u="none" strike="noStrike" kern="1200" cap="none" spc="0" normalizeH="0" baseline="0" noProof="0" dirty="0" smtClean="0">
                <a:ln>
                  <a:noFill/>
                </a:ln>
                <a:effectLst/>
                <a:uLnTx/>
                <a:uFillTx/>
                <a:latin typeface="+mn-lt"/>
                <a:cs typeface="Arial" panose="020B0604020202020204" pitchFamily="34" charset="0"/>
                <a:sym typeface="Arial"/>
              </a:rPr>
              <a:t>exacerbates inequality or deprives citizens of vital public resources, including natural resources</a:t>
            </a:r>
          </a:p>
          <a:p>
            <a:pPr marL="1020762" marR="0" lvl="3" indent="0" algn="l" defTabSz="914400" rtl="0" eaLnBrk="1" fontAlgn="auto" latinLnBrk="0" hangingPunct="1">
              <a:lnSpc>
                <a:spcPct val="120000"/>
              </a:lnSpc>
              <a:spcBef>
                <a:spcPts val="0"/>
              </a:spcBef>
              <a:spcAft>
                <a:spcPts val="1200"/>
              </a:spcAft>
              <a:buClr>
                <a:srgbClr val="4285F4"/>
              </a:buClr>
              <a:buSzTx/>
              <a:buFont typeface="Arial" panose="020B0604020202020204" pitchFamily="34" charset="0"/>
              <a:buNone/>
              <a:tabLst/>
              <a:defRPr/>
            </a:pPr>
            <a:endParaRPr kumimoji="0" lang="en-US" sz="3200" b="0" i="0" u="none" strike="noStrike" kern="1200" cap="none" spc="0" normalizeH="0" baseline="0" noProof="0" dirty="0" smtClean="0">
              <a:ln>
                <a:noFill/>
              </a:ln>
              <a:effectLst/>
              <a:uLnTx/>
              <a:uFillTx/>
              <a:latin typeface="+mn-lt"/>
              <a:cs typeface="Arial" panose="020B0604020202020204" pitchFamily="34" charset="0"/>
              <a:sym typeface="Arial"/>
            </a:endParaRPr>
          </a:p>
          <a:p>
            <a:pPr marL="1482725" marR="0" lvl="1" indent="-1143000" algn="l" defTabSz="914400" rtl="0" eaLnBrk="1" fontAlgn="auto" latinLnBrk="0" hangingPunct="1">
              <a:lnSpc>
                <a:spcPct val="100000"/>
              </a:lnSpc>
              <a:spcBef>
                <a:spcPts val="0"/>
              </a:spcBef>
              <a:spcAft>
                <a:spcPts val="1200"/>
              </a:spcAft>
              <a:buClr>
                <a:srgbClr val="4285F4"/>
              </a:buClr>
              <a:buSzTx/>
              <a:buFont typeface="+mj-lt"/>
              <a:buAutoNum type="arabicPeriod"/>
              <a:tabLst/>
              <a:defRPr/>
            </a:pPr>
            <a:endParaRPr kumimoji="0" lang="en-US" sz="7200" b="1"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7200" b="0" i="0" u="none" strike="noStrike" kern="1200" cap="none" spc="0" normalizeH="0" baseline="0" noProof="0" dirty="0" smtClean="0">
              <a:ln>
                <a:noFill/>
              </a:ln>
              <a:effectLst/>
              <a:uLnTx/>
              <a:uFillTx/>
              <a:latin typeface="+mn-lt"/>
              <a:cs typeface="Arial" panose="020B0604020202020204" pitchFamily="34" charset="0"/>
              <a:sym typeface="Arial"/>
            </a:endParaRPr>
          </a:p>
          <a:p>
            <a:pPr marL="681037"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43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031875" marR="0" lvl="3"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690562"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1700" b="1" i="0" u="none" strike="noStrike" kern="1200" cap="none" spc="0" normalizeH="0" baseline="0" noProof="0" dirty="0" smtClean="0">
                <a:ln>
                  <a:noFill/>
                </a:ln>
                <a:effectLst/>
                <a:uLnTx/>
                <a:uFillTx/>
                <a:latin typeface="+mn-lt"/>
                <a:cs typeface="Arial" panose="020B0604020202020204" pitchFamily="34" charset="0"/>
                <a:sym typeface="Arial"/>
              </a:rPr>
              <a:t> </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mn-lt"/>
              <a:cs typeface="Arial" panose="020B0604020202020204" pitchFamily="34" charset="0"/>
              <a:sym typeface="Arial"/>
            </a:endParaRPr>
          </a:p>
        </p:txBody>
      </p:sp>
      <p:sp>
        <p:nvSpPr>
          <p:cNvPr id="9" name="Title 1"/>
          <p:cNvSpPr>
            <a:spLocks noGrp="1"/>
          </p:cNvSpPr>
          <p:nvPr>
            <p:ph type="title"/>
          </p:nvPr>
        </p:nvSpPr>
        <p:spPr>
          <a:xfrm>
            <a:off x="201699" y="5400"/>
            <a:ext cx="8301100" cy="593723"/>
          </a:xfrm>
        </p:spPr>
        <p:txBody>
          <a:bodyPr>
            <a:noAutofit/>
          </a:bodyPr>
          <a:lstStyle/>
          <a:p>
            <a:pPr algn="l"/>
            <a:r>
              <a:rPr lang="en-GB" sz="2400" dirty="0"/>
              <a:t>Overview of UK Anti-Corruption Sanctions</a:t>
            </a:r>
          </a:p>
        </p:txBody>
      </p:sp>
    </p:spTree>
    <p:extLst>
      <p:ext uri="{BB962C8B-B14F-4D97-AF65-F5344CB8AC3E}">
        <p14:creationId xmlns:p14="http://schemas.microsoft.com/office/powerpoint/2010/main" val="42512128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31935" y="520900"/>
            <a:ext cx="8600373" cy="3341812"/>
          </a:xfrm>
          <a:prstGeom prst="rect">
            <a:avLst/>
          </a:prstGeom>
        </p:spPr>
        <p:txBody>
          <a:bodyPr vert="horz" lIns="91440" tIns="45720" rIns="91440" bIns="45720" rtlCol="0">
            <a:normAutofit fontScale="250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5600" b="1" i="0" u="none" strike="noStrike" kern="1200" cap="none" spc="0" normalizeH="0" baseline="0" noProof="0" dirty="0" smtClean="0">
                <a:ln>
                  <a:noFill/>
                </a:ln>
                <a:effectLst/>
                <a:uLnTx/>
                <a:uFillTx/>
                <a:latin typeface="+mn-lt"/>
                <a:cs typeface="Arial" panose="020B0604020202020204" pitchFamily="34" charset="0"/>
                <a:sym typeface="Arial"/>
              </a:rPr>
              <a:t>Factors for whether a designation is appropriate:</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5600" b="1" i="1" u="none" strike="noStrike" kern="1200" cap="none" spc="0" normalizeH="0" baseline="0" noProof="0" dirty="0" smtClean="0">
                <a:ln>
                  <a:noFill/>
                </a:ln>
                <a:effectLst/>
                <a:uLnTx/>
                <a:uFillTx/>
                <a:latin typeface="+mn-lt"/>
                <a:cs typeface="Arial" panose="020B0604020202020204" pitchFamily="34" charset="0"/>
                <a:sym typeface="Arial"/>
              </a:rPr>
              <a:t>2.  The scale, nature, and impact of the serious corruption;</a:t>
            </a: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US" sz="5600" b="0" i="0" u="none" strike="noStrike" kern="1200" cap="none" spc="0" normalizeH="0" baseline="0" noProof="0" dirty="0" smtClean="0">
                <a:ln>
                  <a:noFill/>
                </a:ln>
                <a:effectLst/>
                <a:uLnTx/>
                <a:uFillTx/>
                <a:latin typeface="+mn-lt"/>
                <a:cs typeface="Arial" panose="020B0604020202020204" pitchFamily="34" charset="0"/>
                <a:sym typeface="Arial"/>
              </a:rPr>
              <a:t>the conduct is systemic, for example involving senior officials or political figures with broad powers and responsibilities</a:t>
            </a: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US" sz="5600" b="0" i="0" u="none" strike="noStrike" kern="1200" cap="none" spc="0" normalizeH="0" baseline="0" noProof="0" dirty="0" smtClean="0">
                <a:ln>
                  <a:noFill/>
                </a:ln>
                <a:effectLst/>
                <a:uLnTx/>
                <a:uFillTx/>
                <a:latin typeface="+mn-lt"/>
                <a:cs typeface="Arial" panose="020B0604020202020204" pitchFamily="34" charset="0"/>
                <a:sym typeface="Arial"/>
              </a:rPr>
              <a:t>the financial value of the bribe(s) or assets diverted or the benefit derived are significant relative to the local context</a:t>
            </a: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US" sz="5600" b="0" i="0" u="none" strike="noStrike" kern="1200" cap="none" spc="0" normalizeH="0" baseline="0" noProof="0" dirty="0" smtClean="0">
                <a:ln>
                  <a:noFill/>
                </a:ln>
                <a:effectLst/>
                <a:uLnTx/>
                <a:uFillTx/>
                <a:latin typeface="+mn-lt"/>
                <a:cs typeface="Arial" panose="020B0604020202020204" pitchFamily="34" charset="0"/>
                <a:sym typeface="Arial"/>
              </a:rPr>
              <a:t>the conduct is sophisticated and/or systematic, requiring a degree of planning, multiple involved actors and the use of advanced methods to hide the corruption and involvement in it, potentially over a long period of time</a:t>
            </a: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US" sz="5600" b="0" i="0" u="none" strike="noStrike" kern="1200" cap="none" spc="0" normalizeH="0" baseline="0" noProof="0" dirty="0" smtClean="0">
                <a:ln>
                  <a:noFill/>
                </a:ln>
                <a:effectLst/>
                <a:uLnTx/>
                <a:uFillTx/>
                <a:latin typeface="+mn-lt"/>
                <a:cs typeface="Arial" panose="020B0604020202020204" pitchFamily="34" charset="0"/>
                <a:sym typeface="Arial"/>
              </a:rPr>
              <a:t>the corruption involves actors from outside the country in question, representing an external threat to the country or countries affected</a:t>
            </a:r>
          </a:p>
          <a:p>
            <a:pPr marL="1482725" marR="0" lvl="1" indent="-1143000" algn="l" defTabSz="914400" rtl="0" eaLnBrk="1" fontAlgn="auto" latinLnBrk="0" hangingPunct="1">
              <a:lnSpc>
                <a:spcPct val="100000"/>
              </a:lnSpc>
              <a:spcBef>
                <a:spcPts val="0"/>
              </a:spcBef>
              <a:spcAft>
                <a:spcPts val="1200"/>
              </a:spcAft>
              <a:buClr>
                <a:srgbClr val="4285F4"/>
              </a:buClr>
              <a:buSzTx/>
              <a:buFont typeface="+mj-lt"/>
              <a:buAutoNum type="arabicPeriod"/>
              <a:tabLst/>
              <a:defRPr/>
            </a:pPr>
            <a:endParaRPr kumimoji="0" lang="en-US" sz="7200" b="1"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7200" b="0" i="0" u="none" strike="noStrike" kern="1200" cap="none" spc="0" normalizeH="0" baseline="0" noProof="0" dirty="0" smtClean="0">
              <a:ln>
                <a:noFill/>
              </a:ln>
              <a:effectLst/>
              <a:uLnTx/>
              <a:uFillTx/>
              <a:latin typeface="+mn-lt"/>
              <a:cs typeface="Arial" panose="020B0604020202020204" pitchFamily="34" charset="0"/>
              <a:sym typeface="Arial"/>
            </a:endParaRPr>
          </a:p>
          <a:p>
            <a:pPr marL="681037"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43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031875" marR="0" lvl="3"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690562"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1700" b="1" i="0" u="none" strike="noStrike" kern="1200" cap="none" spc="0" normalizeH="0" baseline="0" noProof="0" dirty="0" smtClean="0">
                <a:ln>
                  <a:noFill/>
                </a:ln>
                <a:effectLst/>
                <a:uLnTx/>
                <a:uFillTx/>
                <a:latin typeface="+mn-lt"/>
                <a:cs typeface="Arial" panose="020B0604020202020204" pitchFamily="34" charset="0"/>
                <a:sym typeface="Arial"/>
              </a:rPr>
              <a:t> </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mn-lt"/>
              <a:cs typeface="Arial" panose="020B0604020202020204" pitchFamily="34" charset="0"/>
              <a:sym typeface="Arial"/>
            </a:endParaRPr>
          </a:p>
        </p:txBody>
      </p:sp>
      <p:sp>
        <p:nvSpPr>
          <p:cNvPr id="9" name="Title 1"/>
          <p:cNvSpPr>
            <a:spLocks noGrp="1"/>
          </p:cNvSpPr>
          <p:nvPr>
            <p:ph type="title"/>
          </p:nvPr>
        </p:nvSpPr>
        <p:spPr>
          <a:xfrm>
            <a:off x="243863" y="11622"/>
            <a:ext cx="8301100" cy="593723"/>
          </a:xfrm>
        </p:spPr>
        <p:txBody>
          <a:bodyPr>
            <a:noAutofit/>
          </a:bodyPr>
          <a:lstStyle/>
          <a:p>
            <a:pPr algn="l"/>
            <a:r>
              <a:rPr lang="en-GB" sz="2400" dirty="0"/>
              <a:t>Overview of UK Anti-Corruption Sanctions</a:t>
            </a:r>
          </a:p>
        </p:txBody>
      </p:sp>
    </p:spTree>
    <p:extLst>
      <p:ext uri="{BB962C8B-B14F-4D97-AF65-F5344CB8AC3E}">
        <p14:creationId xmlns:p14="http://schemas.microsoft.com/office/powerpoint/2010/main" val="42432407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68998" y="373343"/>
            <a:ext cx="8177272" cy="2862612"/>
          </a:xfrm>
          <a:prstGeom prst="rect">
            <a:avLst/>
          </a:prstGeom>
        </p:spPr>
        <p:txBody>
          <a:bodyPr vert="horz" lIns="91440" tIns="45720" rIns="91440" bIns="45720" rtlCol="0">
            <a:normAutofit fontScale="250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4800" b="1" i="0" u="none" strike="noStrike" kern="1200" cap="none" spc="0" normalizeH="0" baseline="0" noProof="0" dirty="0" smtClean="0">
                <a:ln>
                  <a:noFill/>
                </a:ln>
                <a:effectLst/>
                <a:uLnTx/>
                <a:uFillTx/>
                <a:latin typeface="+mn-lt"/>
                <a:cs typeface="Arial" panose="020B0604020202020204" pitchFamily="34" charset="0"/>
                <a:sym typeface="Arial"/>
              </a:rPr>
              <a:t>Factors for whether a designation is appropriate:</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4800" b="1" i="1" u="none" strike="noStrike" kern="1200" cap="none" spc="0" normalizeH="0" baseline="0" noProof="0" dirty="0" smtClean="0">
                <a:ln>
                  <a:noFill/>
                </a:ln>
                <a:effectLst/>
                <a:uLnTx/>
                <a:uFillTx/>
                <a:latin typeface="+mn-lt"/>
                <a:cs typeface="Arial" panose="020B0604020202020204" pitchFamily="34" charset="0"/>
                <a:sym typeface="Arial"/>
              </a:rPr>
              <a:t>3.   The status, connections and activities of the involved person: </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If there are a range of persons who could be considered for designation by virtue of their involvement in the serious corruption, HMG is likely to consider which designation(s) would have most impact in preventing or combating serious corruption. </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4800" b="1" i="0" u="none" strike="noStrike" kern="1200" cap="none" spc="0" normalizeH="0" baseline="0" noProof="0" dirty="0" smtClean="0">
                <a:ln>
                  <a:noFill/>
                </a:ln>
                <a:effectLst/>
                <a:uLnTx/>
                <a:uFillTx/>
                <a:latin typeface="+mn-lt"/>
                <a:cs typeface="Arial" panose="020B0604020202020204" pitchFamily="34" charset="0"/>
                <a:sym typeface="Arial"/>
              </a:rPr>
              <a:t>This may involve: </a:t>
            </a:r>
          </a:p>
          <a:p>
            <a:pPr marR="0" lvl="3"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the position of the person in the hierarchy of an </a:t>
            </a:r>
            <a:r>
              <a:rPr kumimoji="0" lang="en-US" sz="4800" b="0" i="0" u="none" strike="noStrike" kern="1200" cap="none" spc="0" normalizeH="0" baseline="0" noProof="0" dirty="0" err="1" smtClean="0">
                <a:ln>
                  <a:noFill/>
                </a:ln>
                <a:effectLst/>
                <a:uLnTx/>
                <a:uFillTx/>
                <a:latin typeface="+mn-lt"/>
                <a:cs typeface="Arial" panose="020B0604020202020204" pitchFamily="34" charset="0"/>
                <a:sym typeface="Arial"/>
              </a:rPr>
              <a:t>organisation</a:t>
            </a: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 and </a:t>
            </a:r>
          </a:p>
          <a:p>
            <a:pPr marR="0" lvl="3"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whether the person has particular links to the UK, including whether such persons would be particularly affected by travel or financial restrictions under the Regulations. </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4800" b="1" i="0" u="none" strike="noStrike" kern="1200" cap="none" spc="0" normalizeH="0" baseline="0" noProof="0" dirty="0" smtClean="0">
                <a:ln>
                  <a:noFill/>
                </a:ln>
                <a:effectLst/>
                <a:uLnTx/>
                <a:uFillTx/>
                <a:latin typeface="+mn-lt"/>
                <a:cs typeface="Arial" panose="020B0604020202020204" pitchFamily="34" charset="0"/>
                <a:sym typeface="Arial"/>
              </a:rPr>
              <a:t>Also whether involved persons have:</a:t>
            </a:r>
          </a:p>
          <a:p>
            <a:pPr marR="0" lvl="3"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 appropriately raised suspicions or concerns with law enforcement agencies or other appropriate authorities, or</a:t>
            </a:r>
          </a:p>
          <a:p>
            <a:pPr marR="0" lvl="3"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otherwise taken reasonable steps to avoid unintentionally becoming involved at the time or to enable remedial or law enforcement action since.</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7200" b="0" i="0" u="none" strike="noStrike" kern="1200" cap="none" spc="0" normalizeH="0" baseline="0" noProof="0" dirty="0" smtClean="0">
              <a:ln>
                <a:noFill/>
              </a:ln>
              <a:effectLst/>
              <a:uLnTx/>
              <a:uFillTx/>
              <a:latin typeface="+mn-lt"/>
              <a:cs typeface="Arial" panose="020B0604020202020204" pitchFamily="34" charset="0"/>
              <a:sym typeface="Arial"/>
            </a:endParaRPr>
          </a:p>
          <a:p>
            <a:pPr marL="681037"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43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031875" marR="0" lvl="3"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690562"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1700" b="1" i="0" u="none" strike="noStrike" kern="1200" cap="none" spc="0" normalizeH="0" baseline="0" noProof="0" dirty="0" smtClean="0">
                <a:ln>
                  <a:noFill/>
                </a:ln>
                <a:effectLst/>
                <a:uLnTx/>
                <a:uFillTx/>
                <a:latin typeface="+mn-lt"/>
                <a:cs typeface="Arial" panose="020B0604020202020204" pitchFamily="34" charset="0"/>
                <a:sym typeface="Arial"/>
              </a:rPr>
              <a:t> </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mn-lt"/>
              <a:cs typeface="Arial" panose="020B0604020202020204" pitchFamily="34" charset="0"/>
              <a:sym typeface="Arial"/>
            </a:endParaRPr>
          </a:p>
        </p:txBody>
      </p:sp>
      <p:sp>
        <p:nvSpPr>
          <p:cNvPr id="9" name="Title 1"/>
          <p:cNvSpPr>
            <a:spLocks noGrp="1"/>
          </p:cNvSpPr>
          <p:nvPr>
            <p:ph type="title"/>
          </p:nvPr>
        </p:nvSpPr>
        <p:spPr>
          <a:xfrm>
            <a:off x="201699" y="0"/>
            <a:ext cx="8301100" cy="593723"/>
          </a:xfrm>
        </p:spPr>
        <p:txBody>
          <a:bodyPr>
            <a:noAutofit/>
          </a:bodyPr>
          <a:lstStyle/>
          <a:p>
            <a:pPr algn="l"/>
            <a:r>
              <a:rPr lang="en-GB" sz="2400" dirty="0"/>
              <a:t>Overview of UK Anti-Corruption Sanctions</a:t>
            </a:r>
          </a:p>
        </p:txBody>
      </p:sp>
    </p:spTree>
    <p:extLst>
      <p:ext uri="{BB962C8B-B14F-4D97-AF65-F5344CB8AC3E}">
        <p14:creationId xmlns:p14="http://schemas.microsoft.com/office/powerpoint/2010/main" val="37958804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0" y="358362"/>
            <a:ext cx="8177272" cy="2862612"/>
          </a:xfrm>
          <a:prstGeom prst="rect">
            <a:avLst/>
          </a:prstGeom>
        </p:spPr>
        <p:txBody>
          <a:bodyPr vert="horz" lIns="91440" tIns="45720" rIns="91440" bIns="45720" rtlCol="0">
            <a:normAutofit fontScale="250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4800" b="1" i="0" u="none" strike="noStrike" kern="1200" cap="none" spc="0" normalizeH="0" baseline="0" noProof="0" dirty="0" smtClean="0">
                <a:ln>
                  <a:noFill/>
                </a:ln>
                <a:effectLst/>
                <a:uLnTx/>
                <a:uFillTx/>
                <a:latin typeface="+mn-lt"/>
                <a:cs typeface="Arial" panose="020B0604020202020204" pitchFamily="34" charset="0"/>
                <a:sym typeface="Arial"/>
              </a:rPr>
              <a:t>Factors for whether a designation is appropriate:</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4800" b="1" i="1" u="none" strike="noStrike" kern="1200" cap="none" spc="0" normalizeH="0" baseline="0" noProof="0" dirty="0" smtClean="0">
                <a:ln>
                  <a:noFill/>
                </a:ln>
                <a:effectLst/>
                <a:uLnTx/>
                <a:uFillTx/>
                <a:latin typeface="+mn-lt"/>
                <a:cs typeface="Arial" panose="020B0604020202020204" pitchFamily="34" charset="0"/>
                <a:sym typeface="Arial"/>
              </a:rPr>
              <a:t>4. Collective international action</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5600" b="0" i="0" u="none" strike="noStrike" kern="1200" cap="none" spc="0" normalizeH="0" baseline="0" noProof="0" dirty="0" smtClean="0">
                <a:ln>
                  <a:noFill/>
                </a:ln>
                <a:effectLst/>
                <a:uLnTx/>
                <a:uFillTx/>
                <a:latin typeface="+mn-lt"/>
                <a:cs typeface="Arial" panose="020B0604020202020204" pitchFamily="34" charset="0"/>
                <a:sym typeface="Arial"/>
              </a:rPr>
              <a:t>likely to give particular consideration to cases where international partners have adopted, or propose to adopt, sanctions and where action by the UK is likely to increase the effect of the designation in addressing the corruption in question.</a:t>
            </a:r>
            <a:endParaRPr kumimoji="0" lang="en-US" sz="4800" b="1" i="1"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4800" b="1" i="1" u="none" strike="noStrike" kern="1200" cap="none" spc="0" normalizeH="0" baseline="0" noProof="0" dirty="0" smtClean="0">
                <a:ln>
                  <a:noFill/>
                </a:ln>
                <a:effectLst/>
                <a:uLnTx/>
                <a:uFillTx/>
                <a:latin typeface="+mn-lt"/>
                <a:cs typeface="Arial" panose="020B0604020202020204" pitchFamily="34" charset="0"/>
                <a:sym typeface="Arial"/>
              </a:rPr>
              <a:t>5. Interaction with law enforcement activities </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HMG will not automatically rule out designation due to a possibility of law enforcement action. </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likely to give particular attention where the relevant jurisdiction’s law enforcement authorities have been </a:t>
            </a:r>
            <a:r>
              <a:rPr kumimoji="0" lang="en-US" sz="4800" b="0" i="1" u="none" strike="noStrike" kern="1200" cap="none" spc="0" normalizeH="0" baseline="0" noProof="0" dirty="0" smtClean="0">
                <a:ln>
                  <a:noFill/>
                </a:ln>
                <a:effectLst/>
                <a:uLnTx/>
                <a:uFillTx/>
                <a:latin typeface="+mn-lt"/>
                <a:cs typeface="Arial" panose="020B0604020202020204" pitchFamily="34" charset="0"/>
                <a:sym typeface="Arial"/>
              </a:rPr>
              <a:t>unable or unwilling </a:t>
            </a:r>
            <a:r>
              <a:rPr kumimoji="0" lang="en-US" sz="4800" b="0" i="0" u="none" strike="noStrike" kern="1200" cap="none" spc="0" normalizeH="0" baseline="0" noProof="0" dirty="0" smtClean="0">
                <a:ln>
                  <a:noFill/>
                </a:ln>
                <a:effectLst/>
                <a:uLnTx/>
                <a:uFillTx/>
                <a:latin typeface="+mn-lt"/>
                <a:cs typeface="Arial" panose="020B0604020202020204" pitchFamily="34" charset="0"/>
                <a:sym typeface="Arial"/>
              </a:rPr>
              <a:t>to hold those persons involved in acts of serious corruption to account.</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4400" b="1" i="1" u="none" strike="noStrike" kern="1200" cap="none" spc="0" normalizeH="0" baseline="0" noProof="0" dirty="0" smtClean="0">
                <a:ln>
                  <a:noFill/>
                </a:ln>
                <a:effectLst/>
                <a:uLnTx/>
                <a:uFillTx/>
                <a:latin typeface="+mn-lt"/>
                <a:cs typeface="Arial" panose="020B0604020202020204" pitchFamily="34" charset="0"/>
                <a:sym typeface="Arial"/>
              </a:rPr>
              <a:t>6. Risk of reprisals</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4400" b="0" i="0" u="none" strike="noStrike" kern="1200" cap="none" spc="0" normalizeH="0" baseline="0" noProof="0" dirty="0" smtClean="0">
                <a:ln>
                  <a:noFill/>
                </a:ln>
                <a:effectLst/>
                <a:uLnTx/>
                <a:uFillTx/>
                <a:latin typeface="+mn-lt"/>
                <a:cs typeface="Arial" panose="020B0604020202020204" pitchFamily="34" charset="0"/>
                <a:sym typeface="Arial"/>
              </a:rPr>
              <a:t>HMG is likely to give particular attention to any potential negative impact a designation may have, such as any potential reprisals or physical or mental harm to journalists, civil society </a:t>
            </a:r>
            <a:r>
              <a:rPr kumimoji="0" lang="en-US" sz="4400" b="0" i="0" u="none" strike="noStrike" kern="1200" cap="none" spc="0" normalizeH="0" baseline="0" noProof="0" dirty="0" err="1" smtClean="0">
                <a:ln>
                  <a:noFill/>
                </a:ln>
                <a:effectLst/>
                <a:uLnTx/>
                <a:uFillTx/>
                <a:latin typeface="+mn-lt"/>
                <a:cs typeface="Arial" panose="020B0604020202020204" pitchFamily="34" charset="0"/>
                <a:sym typeface="Arial"/>
              </a:rPr>
              <a:t>organisations</a:t>
            </a:r>
            <a:r>
              <a:rPr kumimoji="0" lang="en-US" sz="4400" b="0" i="0" u="none" strike="noStrike" kern="1200" cap="none" spc="0" normalizeH="0" baseline="0" noProof="0" dirty="0" smtClean="0">
                <a:ln>
                  <a:noFill/>
                </a:ln>
                <a:effectLst/>
                <a:uLnTx/>
                <a:uFillTx/>
                <a:latin typeface="+mn-lt"/>
                <a:cs typeface="Arial" panose="020B0604020202020204" pitchFamily="34" charset="0"/>
                <a:sym typeface="Arial"/>
              </a:rPr>
              <a:t>, human rights defenders or whistle-blowers.</a:t>
            </a: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371600" marR="0" lvl="3" indent="-339725"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1031875" marR="0" lvl="3"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690562" marR="0" lvl="2" indent="0"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None/>
              <a:tabLst/>
              <a:defRPr/>
            </a:pPr>
            <a:endParaRPr kumimoji="0" lang="en-US" sz="1700" b="0" i="0" u="none" strike="noStrike" kern="1200" cap="none" spc="0" normalizeH="0" baseline="0" noProof="0" dirty="0" smtClean="0">
              <a:ln>
                <a:noFill/>
              </a:ln>
              <a:effectLst/>
              <a:uLnTx/>
              <a:uFillTx/>
              <a:latin typeface="+mn-lt"/>
              <a:cs typeface="Arial" panose="020B0604020202020204" pitchFamily="34" charset="0"/>
              <a:sym typeface="Arial"/>
            </a:endParaRP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r>
              <a:rPr kumimoji="0" lang="en-US" sz="1700" b="1" i="0" u="none" strike="noStrike" kern="1200" cap="none" spc="0" normalizeH="0" baseline="0" noProof="0" dirty="0" smtClean="0">
                <a:ln>
                  <a:noFill/>
                </a:ln>
                <a:effectLst/>
                <a:uLnTx/>
                <a:uFillTx/>
                <a:latin typeface="+mn-lt"/>
                <a:cs typeface="Arial" panose="020B0604020202020204" pitchFamily="34" charset="0"/>
                <a:sym typeface="Arial"/>
              </a:rPr>
              <a:t> </a:t>
            </a:r>
          </a:p>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mn-lt"/>
              <a:cs typeface="Arial" panose="020B0604020202020204" pitchFamily="34" charset="0"/>
              <a:sym typeface="Arial"/>
            </a:endParaRPr>
          </a:p>
        </p:txBody>
      </p:sp>
      <p:sp>
        <p:nvSpPr>
          <p:cNvPr id="9" name="Title 1"/>
          <p:cNvSpPr>
            <a:spLocks noGrp="1"/>
          </p:cNvSpPr>
          <p:nvPr>
            <p:ph type="title"/>
          </p:nvPr>
        </p:nvSpPr>
        <p:spPr>
          <a:xfrm>
            <a:off x="201699" y="-9030"/>
            <a:ext cx="8301100" cy="593723"/>
          </a:xfrm>
        </p:spPr>
        <p:txBody>
          <a:bodyPr>
            <a:noAutofit/>
          </a:bodyPr>
          <a:lstStyle/>
          <a:p>
            <a:pPr algn="l"/>
            <a:r>
              <a:rPr lang="en-GB" sz="2400" dirty="0"/>
              <a:t>Overview of UK Anti-Corruption Sanctions</a:t>
            </a:r>
          </a:p>
        </p:txBody>
      </p:sp>
    </p:spTree>
    <p:extLst>
      <p:ext uri="{BB962C8B-B14F-4D97-AF65-F5344CB8AC3E}">
        <p14:creationId xmlns:p14="http://schemas.microsoft.com/office/powerpoint/2010/main" val="3020117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95645" y="703116"/>
            <a:ext cx="8600373" cy="3159595"/>
          </a:xfrm>
          <a:prstGeom prst="rect">
            <a:avLst/>
          </a:prstGeom>
        </p:spPr>
        <p:txBody>
          <a:bodyPr vert="horz" lIns="91440" tIns="45720" rIns="91440" bIns="45720" rtlCol="0">
            <a:normAutofit fontScale="925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lvl="0">
              <a:buClr>
                <a:srgbClr val="0989CF"/>
              </a:buClr>
              <a:defRPr/>
            </a:pPr>
            <a:r>
              <a:rPr kumimoji="0" lang="en-US" sz="1400" b="0" i="0" u="none" strike="noStrike" kern="1200" cap="none" spc="0" normalizeH="0" baseline="0" noProof="0" dirty="0" smtClean="0">
                <a:ln>
                  <a:noFill/>
                </a:ln>
                <a:effectLst/>
                <a:uLnTx/>
                <a:uFillTx/>
              </a:rPr>
              <a:t>Any person or </a:t>
            </a:r>
            <a:r>
              <a:rPr kumimoji="0" lang="en-GB" sz="1400" b="0" i="0" u="none" strike="noStrike" kern="1200" cap="none" spc="0" normalizeH="0" baseline="0" dirty="0" smtClean="0">
                <a:ln>
                  <a:noFill/>
                </a:ln>
                <a:effectLst/>
                <a:uLnTx/>
                <a:uFillTx/>
              </a:rPr>
              <a:t>organisation</a:t>
            </a:r>
            <a:r>
              <a:rPr kumimoji="0" lang="en-US" sz="1400" b="0" i="0" u="none" strike="noStrike" kern="1200" cap="none" spc="0" normalizeH="0" baseline="0" noProof="0" dirty="0" smtClean="0">
                <a:ln>
                  <a:noFill/>
                </a:ln>
                <a:effectLst/>
                <a:uLnTx/>
                <a:uFillTx/>
              </a:rPr>
              <a:t> may submit information to the </a:t>
            </a:r>
            <a:r>
              <a:rPr lang="en-US" sz="1400" dirty="0" smtClean="0"/>
              <a:t>UK </a:t>
            </a:r>
            <a:r>
              <a:rPr lang="en-US" sz="1400" dirty="0"/>
              <a:t>Foreign, Commonwealth &amp; Development Office (“</a:t>
            </a:r>
            <a:r>
              <a:rPr lang="en-US" sz="1400" u="sng" dirty="0"/>
              <a:t>FCDO</a:t>
            </a:r>
            <a:r>
              <a:rPr lang="en-US" sz="1400" dirty="0" smtClean="0"/>
              <a:t>”) </a:t>
            </a:r>
            <a:r>
              <a:rPr lang="en-US" sz="1400" dirty="0"/>
              <a:t>concerning possible designation under the UK Global Anti-Corruption Sanctions</a:t>
            </a:r>
            <a:r>
              <a:rPr lang="en-US" sz="1400" dirty="0" smtClean="0"/>
              <a:t>. </a:t>
            </a:r>
            <a:endParaRPr lang="en-US" sz="1400" dirty="0"/>
          </a:p>
          <a:p>
            <a:pPr lvl="1">
              <a:buClr>
                <a:srgbClr val="0989CF"/>
              </a:buClr>
              <a:buFont typeface="Arial" panose="020B0604020202020204" pitchFamily="34" charset="0"/>
              <a:buChar char="•"/>
              <a:defRPr/>
            </a:pPr>
            <a:r>
              <a:rPr lang="en-US" sz="1400" dirty="0"/>
              <a:t>The FCDO is responsible for the UK’s international sanctions policy, including all international sanctions regimes and designations. It also negotiates all international sanctions. </a:t>
            </a:r>
            <a:r>
              <a:rPr kumimoji="0" lang="en-US" sz="1400" i="0" u="none" strike="noStrike" kern="1200" cap="none" spc="0" normalizeH="0" noProof="0" dirty="0" smtClean="0">
                <a:ln>
                  <a:noFill/>
                </a:ln>
                <a:effectLst/>
                <a:uLnTx/>
                <a:uFillTx/>
              </a:rPr>
              <a:t> </a:t>
            </a:r>
            <a:endParaRPr kumimoji="0" lang="en-US" sz="1400" i="0" u="none" strike="noStrike" kern="1200" cap="none" spc="0" normalizeH="0" noProof="0" dirty="0" smtClean="0">
              <a:ln>
                <a:noFill/>
              </a:ln>
              <a:effectLst/>
              <a:uLnTx/>
              <a:uFillTx/>
            </a:endParaRPr>
          </a:p>
          <a:p>
            <a:pPr lvl="1" indent="-339725">
              <a:buClr>
                <a:srgbClr val="0989CF"/>
              </a:buClr>
              <a:buFont typeface="Arial" panose="020B0604020202020204" pitchFamily="34" charset="0"/>
              <a:buChar char="•"/>
            </a:pPr>
            <a:r>
              <a:rPr kumimoji="0" lang="en-US" sz="1400" i="0" u="none" strike="noStrike" kern="1200" cap="none" spc="0" normalizeH="0" baseline="0" noProof="0" dirty="0" smtClean="0">
                <a:ln>
                  <a:noFill/>
                </a:ln>
                <a:effectLst/>
                <a:uLnTx/>
                <a:uFillTx/>
              </a:rPr>
              <a:t>Submissions should be sent</a:t>
            </a:r>
            <a:r>
              <a:rPr kumimoji="0" lang="en-US" sz="1400" i="0" u="none" strike="noStrike" kern="1200" cap="none" spc="0" normalizeH="0" noProof="0" dirty="0" smtClean="0">
                <a:ln>
                  <a:noFill/>
                </a:ln>
                <a:effectLst/>
                <a:uLnTx/>
                <a:uFillTx/>
              </a:rPr>
              <a:t> via email to </a:t>
            </a:r>
            <a:r>
              <a:rPr lang="en-US" sz="1400" b="1" dirty="0" smtClean="0">
                <a:hlinkClick r:id="rId7"/>
              </a:rPr>
              <a:t>sanctions@fcdo.gov.uk</a:t>
            </a:r>
            <a:r>
              <a:rPr lang="en-US" sz="1400" dirty="0" smtClean="0"/>
              <a:t>.</a:t>
            </a:r>
            <a:endParaRPr kumimoji="0" lang="en-US" sz="1400" i="0" u="none" strike="noStrike" kern="1200" cap="none" spc="0" normalizeH="0" baseline="0" noProof="0" dirty="0" smtClean="0">
              <a:ln>
                <a:noFill/>
              </a:ln>
              <a:effectLst/>
              <a:uLnTx/>
              <a:uFillTx/>
            </a:endParaRPr>
          </a:p>
          <a:p>
            <a:pPr lvl="1" indent="-339725">
              <a:buClr>
                <a:srgbClr val="0989CF"/>
              </a:buClr>
            </a:pPr>
            <a:r>
              <a:rPr kumimoji="0" lang="en-US" sz="1400" i="0" u="none" strike="noStrike" kern="1200" cap="none" spc="0" normalizeH="0" baseline="0" noProof="0" dirty="0" smtClean="0">
                <a:ln>
                  <a:noFill/>
                </a:ln>
                <a:effectLst/>
                <a:uLnTx/>
                <a:uFillTx/>
              </a:rPr>
              <a:t>According to Guidance for NGOs,</a:t>
            </a:r>
            <a:r>
              <a:rPr kumimoji="0" lang="en-US" sz="1400" i="0" u="none" strike="noStrike" kern="1200" cap="none" spc="0" normalizeH="0" noProof="0" dirty="0" smtClean="0">
                <a:ln>
                  <a:noFill/>
                </a:ln>
                <a:effectLst/>
                <a:uLnTx/>
                <a:uFillTx/>
              </a:rPr>
              <a:t> any provided information is </a:t>
            </a:r>
            <a:r>
              <a:rPr kumimoji="0" lang="en-US" sz="1400" i="0" u="sng" strike="noStrike" kern="1200" cap="none" spc="0" normalizeH="0" noProof="0" dirty="0" smtClean="0">
                <a:ln>
                  <a:noFill/>
                </a:ln>
                <a:effectLst/>
                <a:uLnTx/>
                <a:uFillTx/>
              </a:rPr>
              <a:t>accurate</a:t>
            </a:r>
            <a:r>
              <a:rPr kumimoji="0" lang="en-US" sz="1400" i="0" strike="noStrike" kern="1200" cap="none" spc="0" normalizeH="0" noProof="0" dirty="0" smtClean="0">
                <a:ln>
                  <a:noFill/>
                </a:ln>
                <a:effectLst/>
                <a:uLnTx/>
                <a:uFillTx/>
              </a:rPr>
              <a:t>, </a:t>
            </a:r>
            <a:r>
              <a:rPr kumimoji="0" lang="en-US" sz="1400" i="0" u="sng" strike="noStrike" kern="1200" cap="none" spc="0" normalizeH="0" noProof="0" dirty="0" smtClean="0">
                <a:ln>
                  <a:noFill/>
                </a:ln>
                <a:effectLst/>
                <a:uLnTx/>
                <a:uFillTx/>
              </a:rPr>
              <a:t>necessary</a:t>
            </a:r>
            <a:r>
              <a:rPr kumimoji="0" lang="en-US" sz="1400" i="0" strike="noStrike" kern="1200" cap="none" spc="0" normalizeH="0" noProof="0" dirty="0" smtClean="0">
                <a:ln>
                  <a:noFill/>
                </a:ln>
                <a:effectLst/>
                <a:uLnTx/>
                <a:uFillTx/>
              </a:rPr>
              <a:t>, and </a:t>
            </a:r>
            <a:r>
              <a:rPr kumimoji="0" lang="en-US" sz="1400" i="0" u="sng" strike="noStrike" kern="1200" cap="none" spc="0" normalizeH="0" noProof="0" dirty="0" smtClean="0">
                <a:ln>
                  <a:noFill/>
                </a:ln>
                <a:effectLst/>
                <a:uLnTx/>
                <a:uFillTx/>
              </a:rPr>
              <a:t>proportionate</a:t>
            </a:r>
            <a:r>
              <a:rPr kumimoji="0" lang="en-US" sz="1400" i="0" strike="noStrike" kern="1200" cap="none" spc="0" normalizeH="0" noProof="0" dirty="0" smtClean="0">
                <a:ln>
                  <a:noFill/>
                </a:ln>
                <a:effectLst/>
                <a:uLnTx/>
                <a:uFillTx/>
              </a:rPr>
              <a:t>. </a:t>
            </a:r>
          </a:p>
          <a:p>
            <a:pPr lvl="2" indent="-339725">
              <a:buClr>
                <a:srgbClr val="0989CF"/>
              </a:buClr>
            </a:pPr>
            <a:r>
              <a:rPr kumimoji="0" lang="en-US" sz="1400" i="0" strike="noStrike" kern="1200" cap="none" spc="0" normalizeH="0" noProof="0" dirty="0" smtClean="0">
                <a:ln>
                  <a:noFill/>
                </a:ln>
                <a:effectLst/>
                <a:uLnTx/>
                <a:uFillTx/>
              </a:rPr>
              <a:t>All reasonable steps should be taken to ensure information is verified or verifiable and from a trusted source, and only information relevant to the proposed designation should be provided.</a:t>
            </a:r>
          </a:p>
          <a:p>
            <a:pPr>
              <a:buClr>
                <a:srgbClr val="0989CF"/>
              </a:buClr>
            </a:pPr>
            <a:r>
              <a:rPr lang="en-US" sz="1400" dirty="0" smtClean="0"/>
              <a:t>The FCDO will be unable to provide comments, updates, or feedback on proposed designations, evidence or other information that has been submitted.  </a:t>
            </a:r>
          </a:p>
          <a:p>
            <a:pPr>
              <a:buClr>
                <a:srgbClr val="0989CF"/>
              </a:buClr>
            </a:pPr>
            <a:r>
              <a:rPr kumimoji="0" lang="en-GB" sz="1400" i="0" strike="noStrike" kern="1200" cap="none" spc="0" normalizeH="0" noProof="0" dirty="0" smtClean="0">
                <a:ln>
                  <a:noFill/>
                </a:ln>
                <a:effectLst/>
                <a:uLnTx/>
                <a:uFillTx/>
              </a:rPr>
              <a:t>Note: sanctioned persons </a:t>
            </a:r>
            <a:r>
              <a:rPr kumimoji="0" lang="en-GB" sz="1400" b="1" i="0" strike="noStrike" kern="1200" cap="none" spc="0" normalizeH="0" noProof="0" dirty="0" smtClean="0">
                <a:ln>
                  <a:noFill/>
                </a:ln>
                <a:effectLst/>
                <a:uLnTx/>
                <a:uFillTx/>
              </a:rPr>
              <a:t>can challenge their designation </a:t>
            </a:r>
            <a:r>
              <a:rPr kumimoji="0" lang="en-GB" sz="1400" i="0" strike="noStrike" kern="1200" cap="none" spc="0" normalizeH="0" noProof="0" dirty="0" smtClean="0">
                <a:ln>
                  <a:noFill/>
                </a:ln>
                <a:effectLst/>
                <a:uLnTx/>
                <a:uFillTx/>
              </a:rPr>
              <a:t>so it is critical all requirements for designation are met</a:t>
            </a:r>
            <a:endParaRPr kumimoji="0" lang="en-US" sz="1400" b="1" i="0" strike="noStrike" kern="1200" cap="none" spc="0" normalizeH="0" noProof="0" dirty="0" smtClean="0">
              <a:ln>
                <a:noFill/>
              </a:ln>
              <a:effectLst/>
              <a:uLnTx/>
              <a:uFillTx/>
            </a:endParaRPr>
          </a:p>
          <a:p>
            <a:pPr lvl="1" indent="-339725">
              <a:buClr>
                <a:srgbClr val="0989CF"/>
              </a:buClr>
            </a:pPr>
            <a:endParaRPr kumimoji="0" lang="en-US" sz="1400" i="0" u="none" strike="noStrike" kern="1200" cap="none" spc="0" normalizeH="0" baseline="0" noProof="0" dirty="0">
              <a:ln>
                <a:noFill/>
              </a:ln>
              <a:effectLst/>
              <a:uLnTx/>
              <a:uFillTx/>
            </a:endParaRPr>
          </a:p>
        </p:txBody>
      </p:sp>
      <p:sp>
        <p:nvSpPr>
          <p:cNvPr id="9" name="Title 1"/>
          <p:cNvSpPr>
            <a:spLocks noGrp="1"/>
          </p:cNvSpPr>
          <p:nvPr>
            <p:ph type="title"/>
          </p:nvPr>
        </p:nvSpPr>
        <p:spPr>
          <a:xfrm>
            <a:off x="295645" y="89825"/>
            <a:ext cx="8301100" cy="593723"/>
          </a:xfrm>
        </p:spPr>
        <p:txBody>
          <a:bodyPr>
            <a:noAutofit/>
          </a:bodyPr>
          <a:lstStyle/>
          <a:p>
            <a:pPr algn="l"/>
            <a:r>
              <a:rPr lang="en-US" sz="2400" dirty="0"/>
              <a:t>Requesting Sanctions Designations</a:t>
            </a:r>
            <a:endParaRPr lang="en-GB" sz="2400" dirty="0"/>
          </a:p>
        </p:txBody>
      </p:sp>
    </p:spTree>
    <p:extLst>
      <p:ext uri="{BB962C8B-B14F-4D97-AF65-F5344CB8AC3E}">
        <p14:creationId xmlns:p14="http://schemas.microsoft.com/office/powerpoint/2010/main" val="266538103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sym typeface="Arial"/>
            </a:endParaRPr>
          </a:p>
        </p:txBody>
      </p:sp>
      <p:sp>
        <p:nvSpPr>
          <p:cNvPr id="9" name="Title 1"/>
          <p:cNvSpPr>
            <a:spLocks noGrp="1"/>
          </p:cNvSpPr>
          <p:nvPr>
            <p:ph type="title"/>
          </p:nvPr>
        </p:nvSpPr>
        <p:spPr>
          <a:xfrm>
            <a:off x="171463" y="243787"/>
            <a:ext cx="8301100" cy="593723"/>
          </a:xfrm>
        </p:spPr>
        <p:txBody>
          <a:bodyPr>
            <a:noAutofit/>
          </a:bodyPr>
          <a:lstStyle/>
          <a:p>
            <a:pPr algn="l"/>
            <a:r>
              <a:rPr lang="en-GB" sz="2400" dirty="0" smtClean="0"/>
              <a:t>Agenda</a:t>
            </a:r>
            <a:endParaRPr lang="en-GB" sz="2400" dirty="0"/>
          </a:p>
        </p:txBody>
      </p:sp>
      <p:sp>
        <p:nvSpPr>
          <p:cNvPr id="2" name="TextBox 1"/>
          <p:cNvSpPr txBox="1"/>
          <p:nvPr/>
        </p:nvSpPr>
        <p:spPr>
          <a:xfrm>
            <a:off x="318730" y="1126491"/>
            <a:ext cx="8077993"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lvl="0" indent="-342900" algn="l" defTabSz="914400" rtl="0" eaLnBrk="1" fontAlgn="auto" latinLnBrk="0" hangingPunct="0">
              <a:lnSpc>
                <a:spcPct val="15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chemeClr val="tx1"/>
                </a:solidFill>
                <a:effectLst/>
                <a:uLnTx/>
                <a:uFillTx/>
                <a:latin typeface="Arial"/>
                <a:cs typeface="Arial"/>
                <a:sym typeface="Arial"/>
              </a:rPr>
              <a:t>Introduction </a:t>
            </a:r>
            <a:r>
              <a:rPr kumimoji="0" lang="en-US" sz="2000" b="0" i="0" u="none" strike="noStrike" kern="0" cap="none" spc="0" normalizeH="0" baseline="0" noProof="0" dirty="0" smtClean="0">
                <a:ln>
                  <a:noFill/>
                </a:ln>
                <a:solidFill>
                  <a:schemeClr val="tx1"/>
                </a:solidFill>
                <a:effectLst/>
                <a:uLnTx/>
                <a:uFillTx/>
                <a:latin typeface="Arial"/>
                <a:cs typeface="Arial"/>
                <a:sym typeface="Arial"/>
              </a:rPr>
              <a:t>to Sanctions</a:t>
            </a:r>
            <a:endParaRPr kumimoji="0" lang="en-US" sz="2000" b="0" i="0" u="none" strike="noStrike" kern="0" cap="none" spc="0" normalizeH="0" baseline="0" noProof="0" dirty="0">
              <a:ln>
                <a:noFill/>
              </a:ln>
              <a:solidFill>
                <a:schemeClr val="tx1"/>
              </a:solidFill>
              <a:effectLst/>
              <a:uLnTx/>
              <a:uFillTx/>
              <a:latin typeface="Arial"/>
              <a:cs typeface="Arial"/>
              <a:sym typeface="Arial"/>
            </a:endParaRPr>
          </a:p>
          <a:p>
            <a:pPr marL="342900" marR="0" lvl="0" indent="-342900" algn="l" defTabSz="914400" rtl="0" eaLnBrk="1" fontAlgn="auto" latinLnBrk="0" hangingPunct="0">
              <a:lnSpc>
                <a:spcPct val="15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latin typeface="Arial"/>
                <a:cs typeface="Arial"/>
                <a:sym typeface="Arial"/>
              </a:rPr>
              <a:t>Overview </a:t>
            </a:r>
            <a:r>
              <a:rPr kumimoji="0" lang="en-US" sz="2000" b="0" i="0" u="none" strike="noStrike" kern="0" cap="none" spc="0" normalizeH="0" baseline="0" noProof="0" dirty="0">
                <a:ln>
                  <a:noFill/>
                </a:ln>
                <a:solidFill>
                  <a:schemeClr val="tx1"/>
                </a:solidFill>
                <a:effectLst/>
                <a:uLnTx/>
                <a:uFillTx/>
                <a:latin typeface="Arial"/>
                <a:cs typeface="Arial"/>
                <a:sym typeface="Arial"/>
              </a:rPr>
              <a:t>of UK Sanctions Regime</a:t>
            </a:r>
          </a:p>
          <a:p>
            <a:pPr marL="342900" marR="0" lvl="0" indent="-342900" algn="l" defTabSz="914400" rtl="0" eaLnBrk="1" fontAlgn="auto" latinLnBrk="0" hangingPunct="0">
              <a:lnSpc>
                <a:spcPct val="15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latin typeface="Arial"/>
                <a:cs typeface="Arial"/>
                <a:sym typeface="Arial"/>
              </a:rPr>
              <a:t>Requesting Sanctions Designations</a:t>
            </a:r>
            <a:endParaRPr kumimoji="0" lang="en-US" sz="2000" b="0" i="0" u="none" strike="noStrike" kern="0" cap="none" spc="0" normalizeH="0" baseline="0" noProof="0" dirty="0">
              <a:ln>
                <a:noFill/>
              </a:ln>
              <a:solidFill>
                <a:schemeClr val="tx1"/>
              </a:solidFill>
              <a:effectLst/>
              <a:uLnTx/>
              <a:uFillTx/>
              <a:latin typeface="Arial"/>
              <a:cs typeface="Arial"/>
              <a:sym typeface="Arial"/>
            </a:endParaRPr>
          </a:p>
          <a:p>
            <a:pPr marL="342900" marR="0" lvl="0" indent="-342900" algn="l" defTabSz="914400" rtl="0" eaLnBrk="1" fontAlgn="auto" latinLnBrk="0" hangingPunct="0">
              <a:lnSpc>
                <a:spcPct val="15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latin typeface="Arial"/>
                <a:cs typeface="Arial"/>
                <a:sym typeface="Arial"/>
              </a:rPr>
              <a:t>Practical Considerations</a:t>
            </a:r>
            <a:endParaRPr kumimoji="0" lang="en-US" sz="2000" b="0" i="0" u="none" strike="noStrike" kern="0" cap="none" spc="0" normalizeH="0" baseline="0" noProof="0" dirty="0">
              <a:ln>
                <a:noFill/>
              </a:ln>
              <a:solidFill>
                <a:schemeClr val="tx1"/>
              </a:solidFill>
              <a:effectLst/>
              <a:uLnTx/>
              <a:uFillTx/>
              <a:latin typeface="Arial"/>
              <a:cs typeface="Arial"/>
              <a:sym typeface="Arial"/>
            </a:endParaRPr>
          </a:p>
        </p:txBody>
      </p:sp>
    </p:spTree>
    <p:extLst>
      <p:ext uri="{BB962C8B-B14F-4D97-AF65-F5344CB8AC3E}">
        <p14:creationId xmlns:p14="http://schemas.microsoft.com/office/powerpoint/2010/main" val="73382619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95645" y="89825"/>
            <a:ext cx="8301100" cy="593723"/>
          </a:xfrm>
        </p:spPr>
        <p:txBody>
          <a:bodyPr>
            <a:noAutofit/>
          </a:bodyPr>
          <a:lstStyle/>
          <a:p>
            <a:pPr algn="l"/>
            <a:r>
              <a:rPr lang="en-US" sz="2400" dirty="0"/>
              <a:t>Requesting Sanctions Designations</a:t>
            </a:r>
            <a:endParaRPr lang="en-GB" sz="2400" dirty="0"/>
          </a:p>
        </p:txBody>
      </p:sp>
      <p:sp>
        <p:nvSpPr>
          <p:cNvPr id="10" name="Content Placeholder 2"/>
          <p:cNvSpPr txBox="1">
            <a:spLocks/>
          </p:cNvSpPr>
          <p:nvPr/>
        </p:nvSpPr>
        <p:spPr>
          <a:xfrm>
            <a:off x="354099" y="8659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a:buClr>
                <a:srgbClr val="0989CF"/>
              </a:buClr>
            </a:pPr>
            <a:endParaRPr lang="en-US" sz="1400" dirty="0" smtClean="0">
              <a:solidFill>
                <a:srgbClr val="545F66"/>
              </a:solidFill>
            </a:endParaRPr>
          </a:p>
        </p:txBody>
      </p:sp>
      <p:sp>
        <p:nvSpPr>
          <p:cNvPr id="11" name="Content Placeholder 2"/>
          <p:cNvSpPr txBox="1">
            <a:spLocks/>
          </p:cNvSpPr>
          <p:nvPr/>
        </p:nvSpPr>
        <p:spPr>
          <a:xfrm>
            <a:off x="295645" y="709226"/>
            <a:ext cx="8600373" cy="2764579"/>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0" lvl="0" indent="0">
              <a:buClr>
                <a:srgbClr val="0989CF"/>
              </a:buClr>
              <a:buNone/>
              <a:defRPr/>
            </a:pPr>
            <a:r>
              <a:rPr lang="en-GB" sz="1000" b="1" u="sng" dirty="0"/>
              <a:t>New Sanction Designations – Required Information</a:t>
            </a:r>
            <a:endParaRPr kumimoji="0" lang="en-US" sz="1000" b="1" i="0" u="sng" strike="noStrike" kern="1200" cap="none" spc="0" normalizeH="0" baseline="0" noProof="0" dirty="0" smtClean="0">
              <a:ln>
                <a:noFill/>
              </a:ln>
              <a:effectLst/>
              <a:uLnTx/>
              <a:uFillTx/>
            </a:endParaRPr>
          </a:p>
          <a:p>
            <a:pPr>
              <a:buClr>
                <a:srgbClr val="0989CF"/>
              </a:buClr>
            </a:pPr>
            <a:r>
              <a:rPr lang="en-US" sz="1000" b="1" dirty="0" smtClean="0"/>
              <a:t>What is the activity that justifies the application of sanctions?</a:t>
            </a:r>
          </a:p>
          <a:p>
            <a:pPr lvl="1" indent="-339725">
              <a:buClr>
                <a:srgbClr val="0989CF"/>
              </a:buClr>
              <a:buFont typeface="Arial" panose="020B0604020202020204" pitchFamily="34" charset="0"/>
              <a:buChar char="•"/>
            </a:pPr>
            <a:r>
              <a:rPr lang="en-US" sz="1000" dirty="0"/>
              <a:t>Identification of activity that constitutes serious corruption under the </a:t>
            </a:r>
            <a:r>
              <a:rPr lang="en-US" sz="1000" dirty="0" smtClean="0"/>
              <a:t>regulations</a:t>
            </a:r>
            <a:r>
              <a:rPr lang="en-US" sz="1000" dirty="0"/>
              <a:t>.</a:t>
            </a:r>
            <a:endParaRPr lang="en-US" sz="1000" b="1" dirty="0" smtClean="0"/>
          </a:p>
          <a:p>
            <a:pPr>
              <a:buClr>
                <a:srgbClr val="0989CF"/>
              </a:buClr>
            </a:pPr>
            <a:r>
              <a:rPr kumimoji="0" lang="en-US" sz="1000" b="1" i="0" strike="noStrike" kern="1200" cap="none" spc="0" normalizeH="0" noProof="0" dirty="0" smtClean="0">
                <a:ln>
                  <a:noFill/>
                </a:ln>
                <a:effectLst/>
                <a:uLnTx/>
                <a:uFillTx/>
              </a:rPr>
              <a:t>Who is the</a:t>
            </a:r>
            <a:r>
              <a:rPr lang="en-US" sz="1000" b="1" dirty="0" smtClean="0"/>
              <a:t> person?</a:t>
            </a:r>
          </a:p>
          <a:p>
            <a:pPr lvl="1" indent="-339725">
              <a:buClr>
                <a:srgbClr val="0989CF"/>
              </a:buClr>
              <a:buFont typeface="Arial" panose="020B0604020202020204" pitchFamily="34" charset="0"/>
              <a:buChar char="•"/>
            </a:pPr>
            <a:r>
              <a:rPr lang="en-US" sz="1000" dirty="0"/>
              <a:t>For example, name (including any aliases), title and other identifying information.</a:t>
            </a:r>
          </a:p>
          <a:p>
            <a:pPr lvl="1" indent="-339725">
              <a:buClr>
                <a:srgbClr val="0989CF"/>
              </a:buClr>
              <a:buFont typeface="Arial" panose="020B0604020202020204" pitchFamily="34" charset="0"/>
              <a:buChar char="•"/>
            </a:pPr>
            <a:r>
              <a:rPr lang="en-US" sz="1000" dirty="0"/>
              <a:t>Note that an involved person could potentially be an individual, a corporation or an </a:t>
            </a:r>
            <a:r>
              <a:rPr lang="en-US" sz="1000" dirty="0" err="1"/>
              <a:t>organisation</a:t>
            </a:r>
            <a:r>
              <a:rPr lang="en-US" sz="1000" dirty="0" smtClean="0"/>
              <a:t>.</a:t>
            </a:r>
            <a:endParaRPr lang="en-US" sz="1000" b="1" dirty="0" smtClean="0"/>
          </a:p>
          <a:p>
            <a:pPr>
              <a:buClr>
                <a:srgbClr val="0989CF"/>
              </a:buClr>
            </a:pPr>
            <a:r>
              <a:rPr lang="en-US" sz="1000" b="1" dirty="0" smtClean="0"/>
              <a:t>How, and to what extent, is the person involved in the activity?	</a:t>
            </a:r>
          </a:p>
          <a:p>
            <a:pPr lvl="1" indent="-339725">
              <a:buClr>
                <a:srgbClr val="0989CF"/>
              </a:buClr>
              <a:buFont typeface="Arial" panose="020B0604020202020204" pitchFamily="34" charset="0"/>
              <a:buChar char="•"/>
            </a:pPr>
            <a:r>
              <a:rPr lang="en-US" sz="1000" dirty="0"/>
              <a:t>In what way(s) is the person an “involved person” under the regulation? For example, was the person directly responsible for, or engaged in, the serious corruption, or did they facilitate or support it or conceal evidence of it?</a:t>
            </a:r>
          </a:p>
          <a:p>
            <a:pPr lvl="1" indent="-339725">
              <a:buClr>
                <a:srgbClr val="0989CF"/>
              </a:buClr>
              <a:buFont typeface="Arial" panose="020B0604020202020204" pitchFamily="34" charset="0"/>
              <a:buChar char="•"/>
            </a:pPr>
            <a:r>
              <a:rPr lang="en-US" sz="1000" dirty="0"/>
              <a:t>Each of these elements must be sufficiently evidenced in order to demonstrate that there are “reasonable ground to suspect” that the person is an “involved </a:t>
            </a:r>
            <a:r>
              <a:rPr lang="en-US" sz="1000" dirty="0" smtClean="0"/>
              <a:t>person”.</a:t>
            </a:r>
            <a:endParaRPr lang="en-US" sz="1000" dirty="0"/>
          </a:p>
          <a:p>
            <a:pPr lvl="1" indent="-339725">
              <a:buClr>
                <a:srgbClr val="0989CF"/>
              </a:buClr>
            </a:pPr>
            <a:endParaRPr lang="en-US" sz="1000" b="1" dirty="0" smtClean="0"/>
          </a:p>
          <a:p>
            <a:pPr lvl="2" indent="-339725">
              <a:buClr>
                <a:srgbClr val="0989CF"/>
              </a:buClr>
            </a:pPr>
            <a:endParaRPr lang="en-US" sz="1000" b="1" dirty="0" smtClean="0"/>
          </a:p>
          <a:p>
            <a:pPr lvl="2" indent="-339725">
              <a:buClr>
                <a:srgbClr val="0989CF"/>
              </a:buClr>
            </a:pPr>
            <a:endParaRPr lang="en-US" sz="1000" b="1" dirty="0" smtClean="0"/>
          </a:p>
          <a:p>
            <a:pPr lvl="1" indent="-339725">
              <a:buClr>
                <a:srgbClr val="0989CF"/>
              </a:buClr>
            </a:pPr>
            <a:endParaRPr kumimoji="0" lang="en-US" sz="100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0138376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63613" y="519623"/>
            <a:ext cx="8177272" cy="3236196"/>
          </a:xfrm>
          <a:prstGeom prst="rect">
            <a:avLst/>
          </a:prstGeom>
        </p:spPr>
        <p:txBody>
          <a:bodyPr vert="horz" lIns="91440" tIns="45720" rIns="91440" bIns="45720" rtlCol="0">
            <a:normAutofit fontScale="92500" lnSpcReduction="1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50838" marR="0" lvl="1" indent="0" algn="l" defTabSz="914400" rtl="0" eaLnBrk="1" fontAlgn="auto" latinLnBrk="0" hangingPunct="1">
              <a:lnSpc>
                <a:spcPct val="100000"/>
              </a:lnSpc>
              <a:spcBef>
                <a:spcPts val="0"/>
              </a:spcBef>
              <a:spcAft>
                <a:spcPts val="1200"/>
              </a:spcAft>
              <a:buClr>
                <a:srgbClr val="0989CF"/>
              </a:buClr>
              <a:buSzTx/>
              <a:buNone/>
              <a:tabLst/>
              <a:defRPr/>
            </a:pPr>
            <a:r>
              <a:rPr kumimoji="0" lang="en-US" sz="1400" b="1" i="0" u="none" strike="noStrike" kern="1200" cap="none" spc="0" normalizeH="0" baseline="0" noProof="0" dirty="0" smtClean="0">
                <a:ln>
                  <a:noFill/>
                </a:ln>
                <a:effectLst/>
                <a:uLnTx/>
                <a:uFillTx/>
                <a:latin typeface="+mn-lt"/>
                <a:sym typeface="Arial"/>
              </a:rPr>
              <a:t>In total, there are 27 current Anti-Corruption Sanction Designations, including:</a:t>
            </a:r>
          </a:p>
          <a:p>
            <a:pPr marL="285750" indent="-285750">
              <a:buClr>
                <a:srgbClr val="0989CF"/>
              </a:buClr>
              <a:buFont typeface="Arial" panose="020B0604020202020204" pitchFamily="34" charset="0"/>
              <a:buChar char="•"/>
              <a:defRPr/>
            </a:pPr>
            <a:r>
              <a:rPr lang="en-US" sz="1300" dirty="0">
                <a:latin typeface="+mn-lt"/>
              </a:rPr>
              <a:t> Jose </a:t>
            </a:r>
            <a:r>
              <a:rPr lang="en-US" sz="1300" dirty="0" smtClean="0">
                <a:latin typeface="+mn-lt"/>
              </a:rPr>
              <a:t>Francisco LOPEZ </a:t>
            </a:r>
            <a:r>
              <a:rPr lang="en-US" sz="1300" dirty="0">
                <a:latin typeface="+mn-lt"/>
              </a:rPr>
              <a:t>CENTENO was a high-ranking public official and Vice President of state-owned ALBANISA. He has been involved in serious corruption by presiding over misappropriation during his leadership whereby public funds were diverted to fake companies, or inflated projects. He has been responsible for serious corruption, and facilitated or supported it. This deprived the Nicaraguan state and its citizens of vital resources for development</a:t>
            </a:r>
            <a:r>
              <a:rPr lang="en-US" sz="1300" dirty="0" smtClean="0">
                <a:latin typeface="+mn-lt"/>
              </a:rPr>
              <a:t>.</a:t>
            </a:r>
          </a:p>
          <a:p>
            <a:pPr marL="285750" indent="-285750">
              <a:buClr>
                <a:srgbClr val="0989CF"/>
              </a:buClr>
              <a:buFont typeface="Arial" panose="020B0604020202020204" pitchFamily="34" charset="0"/>
              <a:buChar char="•"/>
              <a:defRPr/>
            </a:pPr>
            <a:r>
              <a:rPr lang="en-US" sz="1300" dirty="0" smtClean="0">
                <a:latin typeface="+mn-lt"/>
              </a:rPr>
              <a:t>Felipe ALEJOS LORENZANA is a Deputy and Vice President of the Board of Directors of the Congress of Guatemala. He has been involved in serious corruption using his position to attract clients with the offer of expediting the refund of tax credits in exchange for bribes, and benefitting from commission charges He is responsible for, and facilitated or provided support for, and benefitted from, serious corruption.</a:t>
            </a:r>
          </a:p>
          <a:p>
            <a:pPr marL="285750" indent="-285750">
              <a:buClr>
                <a:srgbClr val="0989CF"/>
              </a:buClr>
              <a:buFont typeface="Arial" panose="020B0604020202020204" pitchFamily="34" charset="0"/>
              <a:buChar char="•"/>
              <a:defRPr/>
            </a:pPr>
            <a:r>
              <a:rPr lang="en-US" sz="1300" dirty="0" err="1">
                <a:latin typeface="+mn-lt"/>
              </a:rPr>
              <a:t>Artem</a:t>
            </a:r>
            <a:r>
              <a:rPr lang="en-US" sz="1300" dirty="0">
                <a:latin typeface="+mn-lt"/>
              </a:rPr>
              <a:t> </a:t>
            </a:r>
            <a:r>
              <a:rPr lang="en-US" sz="1300" dirty="0" err="1">
                <a:latin typeface="+mn-lt"/>
              </a:rPr>
              <a:t>Konstantinovich</a:t>
            </a:r>
            <a:r>
              <a:rPr lang="en-US" sz="1300" dirty="0">
                <a:latin typeface="+mn-lt"/>
              </a:rPr>
              <a:t> </a:t>
            </a:r>
            <a:r>
              <a:rPr lang="en-US" sz="1300" dirty="0" smtClean="0">
                <a:latin typeface="+mn-lt"/>
              </a:rPr>
              <a:t>KUZNETSOV: </a:t>
            </a:r>
            <a:r>
              <a:rPr lang="en-US" sz="1300" dirty="0">
                <a:latin typeface="+mn-lt"/>
              </a:rPr>
              <a:t>In December 2007, an </a:t>
            </a:r>
            <a:r>
              <a:rPr lang="en-US" sz="1300" dirty="0" err="1">
                <a:latin typeface="+mn-lt"/>
              </a:rPr>
              <a:t>organised</a:t>
            </a:r>
            <a:r>
              <a:rPr lang="en-US" sz="1300" dirty="0">
                <a:latin typeface="+mn-lt"/>
              </a:rPr>
              <a:t> criminal group was involved in serious corruption through the misappropriation of the equivalent of $230m of Russian state property via a complex scheme involving a fraudulent tax rebate. KUZNETSOV participated in the fraud through his involvement, in particular, in seizing documents used to secure the fraudulent tax rebate. He interfered in judicial processes and benefited financially from the proceeds of the serious corruption. His actions facilitated or provided support for serious corruption. </a:t>
            </a:r>
            <a:endParaRPr lang="en-US" sz="1300" dirty="0" smtClean="0">
              <a:latin typeface="+mn-lt"/>
            </a:endParaRPr>
          </a:p>
        </p:txBody>
      </p:sp>
      <p:sp>
        <p:nvSpPr>
          <p:cNvPr id="9" name="Title 1"/>
          <p:cNvSpPr>
            <a:spLocks noGrp="1"/>
          </p:cNvSpPr>
          <p:nvPr>
            <p:ph type="title"/>
          </p:nvPr>
        </p:nvSpPr>
        <p:spPr>
          <a:xfrm>
            <a:off x="201699" y="-9030"/>
            <a:ext cx="8301100" cy="593723"/>
          </a:xfrm>
        </p:spPr>
        <p:txBody>
          <a:bodyPr>
            <a:noAutofit/>
          </a:bodyPr>
          <a:lstStyle/>
          <a:p>
            <a:pPr algn="l"/>
            <a:r>
              <a:rPr lang="en-GB" sz="2400" dirty="0"/>
              <a:t>Overview of UK Anti-Corruption Sanctions</a:t>
            </a:r>
          </a:p>
        </p:txBody>
      </p:sp>
    </p:spTree>
    <p:extLst>
      <p:ext uri="{BB962C8B-B14F-4D97-AF65-F5344CB8AC3E}">
        <p14:creationId xmlns:p14="http://schemas.microsoft.com/office/powerpoint/2010/main" val="159999987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351335" y="125169"/>
            <a:ext cx="8301100" cy="593723"/>
          </a:xfrm>
        </p:spPr>
        <p:txBody>
          <a:bodyPr>
            <a:noAutofit/>
          </a:bodyPr>
          <a:lstStyle/>
          <a:p>
            <a:pPr algn="l"/>
            <a:r>
              <a:rPr lang="en-US" sz="2400" dirty="0"/>
              <a:t>Requesting Sanctions Designations</a:t>
            </a:r>
            <a:endParaRPr lang="en-GB" sz="2400" dirty="0"/>
          </a:p>
        </p:txBody>
      </p:sp>
      <p:sp>
        <p:nvSpPr>
          <p:cNvPr id="10" name="Content Placeholder 2"/>
          <p:cNvSpPr txBox="1">
            <a:spLocks/>
          </p:cNvSpPr>
          <p:nvPr/>
        </p:nvSpPr>
        <p:spPr>
          <a:xfrm>
            <a:off x="351335" y="673893"/>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0" indent="0">
              <a:buClr>
                <a:srgbClr val="0989CF"/>
              </a:buClr>
              <a:buNone/>
            </a:pPr>
            <a:r>
              <a:rPr lang="en-GB" sz="1600" b="1" u="sng" dirty="0"/>
              <a:t>New Sanction Designations – Confidentiality Considerations</a:t>
            </a:r>
            <a:endParaRPr kumimoji="0" lang="en-US" sz="1600" b="1" i="0" u="sng" strike="noStrike" kern="1200" cap="none" spc="0" normalizeH="0" baseline="0" noProof="0" dirty="0" smtClean="0">
              <a:ln>
                <a:noFill/>
              </a:ln>
              <a:effectLst/>
              <a:uLnTx/>
              <a:uFillTx/>
            </a:endParaRPr>
          </a:p>
          <a:p>
            <a:pPr>
              <a:buClr>
                <a:srgbClr val="0989CF"/>
              </a:buClr>
            </a:pPr>
            <a:r>
              <a:rPr kumimoji="0" lang="en-US" sz="1600" i="0" u="none" strike="noStrike" kern="1200" cap="none" spc="0" normalizeH="0" baseline="0" noProof="0" dirty="0" smtClean="0">
                <a:ln>
                  <a:noFill/>
                </a:ln>
                <a:effectLst/>
                <a:uLnTx/>
                <a:uFillTx/>
              </a:rPr>
              <a:t>Any information</a:t>
            </a:r>
            <a:r>
              <a:rPr kumimoji="0" lang="en-US" sz="1600" i="0" u="none" strike="noStrike" kern="1200" cap="none" spc="0" normalizeH="0" noProof="0" dirty="0" smtClean="0">
                <a:ln>
                  <a:noFill/>
                </a:ln>
                <a:effectLst/>
                <a:uLnTx/>
                <a:uFillTx/>
              </a:rPr>
              <a:t> provided to the </a:t>
            </a:r>
            <a:r>
              <a:rPr kumimoji="0" lang="en-US" sz="1600" b="1" i="0" u="sng" strike="noStrike" kern="1200" cap="none" spc="0" normalizeH="0" noProof="0" dirty="0" smtClean="0">
                <a:ln>
                  <a:noFill/>
                </a:ln>
                <a:effectLst/>
                <a:uLnTx/>
                <a:uFillTx/>
              </a:rPr>
              <a:t>FCDO</a:t>
            </a:r>
            <a:r>
              <a:rPr kumimoji="0" lang="en-US" sz="1600" i="0" u="none" strike="noStrike" kern="1200" cap="none" spc="0" normalizeH="0" noProof="0" dirty="0" smtClean="0">
                <a:ln>
                  <a:noFill/>
                </a:ln>
                <a:effectLst/>
                <a:uLnTx/>
                <a:uFillTx/>
              </a:rPr>
              <a:t> in the expectation that it will be treated as confidential </a:t>
            </a:r>
            <a:r>
              <a:rPr kumimoji="0" lang="en-US" sz="1600" b="1" i="0" u="none" strike="noStrike" kern="1200" cap="none" spc="0" normalizeH="0" noProof="0" dirty="0" smtClean="0">
                <a:ln>
                  <a:noFill/>
                </a:ln>
                <a:effectLst/>
                <a:uLnTx/>
                <a:uFillTx/>
              </a:rPr>
              <a:t>must be marked clearly as such</a:t>
            </a:r>
            <a:r>
              <a:rPr kumimoji="0" lang="en-US" sz="1600" i="0" u="none" strike="noStrike" kern="1200" cap="none" spc="0" normalizeH="0" noProof="0" dirty="0" smtClean="0">
                <a:ln>
                  <a:noFill/>
                </a:ln>
                <a:effectLst/>
                <a:uLnTx/>
                <a:uFillTx/>
              </a:rPr>
              <a:t>.</a:t>
            </a:r>
          </a:p>
          <a:p>
            <a:pPr>
              <a:buClr>
                <a:srgbClr val="0989CF"/>
              </a:buClr>
            </a:pPr>
            <a:r>
              <a:rPr lang="en-US" sz="1600" dirty="0" smtClean="0"/>
              <a:t>Note even information marked as confidential may—subject to UK legislation—be made public.</a:t>
            </a:r>
          </a:p>
          <a:p>
            <a:pPr lvl="1">
              <a:buClr>
                <a:srgbClr val="0989CF"/>
              </a:buClr>
              <a:buFont typeface="Arial" panose="020B0604020202020204" pitchFamily="34" charset="0"/>
              <a:buChar char="•"/>
            </a:pPr>
            <a:r>
              <a:rPr lang="en-US" sz="1600" dirty="0" smtClean="0"/>
              <a:t>For instance, information may be released under data protection laws, freedom of information regimes and in the context of litigation. </a:t>
            </a:r>
          </a:p>
          <a:p>
            <a:pPr>
              <a:buClr>
                <a:srgbClr val="0989CF"/>
              </a:buClr>
            </a:pPr>
            <a:r>
              <a:rPr lang="en-US" sz="1600" dirty="0" smtClean="0"/>
              <a:t>Therefore, please carefully consider what information is provided and any risks if that information is disclosed. </a:t>
            </a:r>
          </a:p>
        </p:txBody>
      </p:sp>
    </p:spTree>
    <p:extLst>
      <p:ext uri="{BB962C8B-B14F-4D97-AF65-F5344CB8AC3E}">
        <p14:creationId xmlns:p14="http://schemas.microsoft.com/office/powerpoint/2010/main" val="342452345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86028" y="126878"/>
            <a:ext cx="8301100" cy="593723"/>
          </a:xfrm>
        </p:spPr>
        <p:txBody>
          <a:bodyPr>
            <a:noAutofit/>
          </a:bodyPr>
          <a:lstStyle/>
          <a:p>
            <a:pPr algn="l"/>
            <a:r>
              <a:rPr lang="en-GB" sz="2400" dirty="0" smtClean="0"/>
              <a:t/>
            </a:r>
            <a:br>
              <a:rPr lang="en-GB" sz="2400" dirty="0" smtClean="0"/>
            </a:br>
            <a:r>
              <a:rPr lang="en-US" sz="2400" dirty="0"/>
              <a:t>Practical Considerations</a:t>
            </a:r>
            <a:endParaRPr lang="en-GB" sz="2400" dirty="0"/>
          </a:p>
        </p:txBody>
      </p:sp>
      <p:sp>
        <p:nvSpPr>
          <p:cNvPr id="10" name="Content Placeholder 2"/>
          <p:cNvSpPr txBox="1">
            <a:spLocks/>
          </p:cNvSpPr>
          <p:nvPr/>
        </p:nvSpPr>
        <p:spPr>
          <a:xfrm>
            <a:off x="354099" y="8659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a:buClr>
                <a:srgbClr val="0989CF"/>
              </a:buClr>
            </a:pPr>
            <a:endParaRPr lang="en-US" sz="1400" dirty="0" smtClean="0">
              <a:solidFill>
                <a:srgbClr val="545F66"/>
              </a:solidFill>
            </a:endParaRPr>
          </a:p>
        </p:txBody>
      </p:sp>
      <p:sp>
        <p:nvSpPr>
          <p:cNvPr id="11" name="Content Placeholder 2"/>
          <p:cNvSpPr txBox="1">
            <a:spLocks/>
          </p:cNvSpPr>
          <p:nvPr/>
        </p:nvSpPr>
        <p:spPr>
          <a:xfrm>
            <a:off x="295645" y="673893"/>
            <a:ext cx="8600373" cy="2926634"/>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150" i="0" strike="noStrike" kern="1200" cap="none" spc="0" normalizeH="0" noProof="0" dirty="0" smtClean="0">
              <a:ln>
                <a:noFill/>
              </a:ln>
              <a:solidFill>
                <a:srgbClr val="545F66"/>
              </a:solidFill>
              <a:effectLst/>
              <a:uLnTx/>
              <a:uFillTx/>
            </a:endParaRPr>
          </a:p>
          <a:p>
            <a:pPr lvl="1" indent="-339725">
              <a:buClr>
                <a:srgbClr val="0989CF"/>
              </a:buClr>
            </a:pPr>
            <a:endParaRPr kumimoji="0" lang="en-US" sz="1150" i="0" u="none" strike="noStrike" kern="1200" cap="none" spc="0" normalizeH="0" baseline="0" noProof="0" dirty="0">
              <a:ln>
                <a:noFill/>
              </a:ln>
              <a:solidFill>
                <a:srgbClr val="545F66"/>
              </a:solidFill>
              <a:effectLst/>
              <a:uLnTx/>
              <a:uFillTx/>
            </a:endParaRPr>
          </a:p>
        </p:txBody>
      </p:sp>
      <p:sp>
        <p:nvSpPr>
          <p:cNvPr id="12" name="Content Placeholder 2"/>
          <p:cNvSpPr txBox="1">
            <a:spLocks/>
          </p:cNvSpPr>
          <p:nvPr/>
        </p:nvSpPr>
        <p:spPr>
          <a:xfrm>
            <a:off x="286028" y="720601"/>
            <a:ext cx="8516044" cy="2926634"/>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0" indent="0">
              <a:buClr>
                <a:srgbClr val="0989CF"/>
              </a:buClr>
              <a:buNone/>
            </a:pPr>
            <a:r>
              <a:rPr lang="en-GB" sz="1600" b="1" u="sng" dirty="0" smtClean="0"/>
              <a:t>Alternative Method to Seek Accountability – Reporting Sanctions Violations to OFSI </a:t>
            </a:r>
            <a:endParaRPr kumimoji="0" lang="en-US" sz="1600" b="1" i="0" u="sng" strike="noStrike" kern="1200" cap="none" spc="0" normalizeH="0" baseline="0" noProof="0" dirty="0" smtClean="0">
              <a:ln>
                <a:noFill/>
              </a:ln>
              <a:effectLst/>
              <a:uLnTx/>
              <a:uFillTx/>
            </a:endParaRPr>
          </a:p>
          <a:p>
            <a:pPr>
              <a:buClr>
                <a:srgbClr val="0989CF"/>
              </a:buClr>
            </a:pPr>
            <a:r>
              <a:rPr kumimoji="0" lang="en-US" sz="1600" i="0" u="none" strike="noStrike" kern="1200" cap="none" spc="0" normalizeH="0" baseline="0" noProof="0" dirty="0" smtClean="0">
                <a:ln>
                  <a:noFill/>
                </a:ln>
                <a:effectLst/>
                <a:uLnTx/>
                <a:uFillTx/>
              </a:rPr>
              <a:t>Suspected violations</a:t>
            </a:r>
            <a:r>
              <a:rPr kumimoji="0" lang="en-US" sz="1600" i="0" u="none" strike="noStrike" kern="1200" cap="none" spc="0" normalizeH="0" noProof="0" dirty="0" smtClean="0">
                <a:ln>
                  <a:noFill/>
                </a:ln>
                <a:effectLst/>
                <a:uLnTx/>
                <a:uFillTx/>
              </a:rPr>
              <a:t> of the financial sanctions under the </a:t>
            </a:r>
            <a:r>
              <a:rPr lang="en-US" sz="1600" dirty="0" smtClean="0"/>
              <a:t>UK anti-corruption sanctions regime may be reported to the UK Office of Financial Sanctions Implementation (“</a:t>
            </a:r>
            <a:r>
              <a:rPr lang="en-US" sz="1600" b="1" u="sng" dirty="0" smtClean="0"/>
              <a:t>OFSI</a:t>
            </a:r>
            <a:r>
              <a:rPr lang="en-US" sz="1600" dirty="0" smtClean="0"/>
              <a:t>”).</a:t>
            </a:r>
          </a:p>
          <a:p>
            <a:pPr lvl="1">
              <a:buClr>
                <a:srgbClr val="0989CF"/>
              </a:buClr>
              <a:buFont typeface="Arial" panose="020B0604020202020204" pitchFamily="34" charset="0"/>
              <a:buChar char="•"/>
            </a:pPr>
            <a:r>
              <a:rPr lang="en-US" sz="1600" dirty="0" smtClean="0"/>
              <a:t>The OFSI is </a:t>
            </a:r>
            <a:r>
              <a:rPr lang="en-US" sz="1600" dirty="0"/>
              <a:t>responsible for implementing the UK’s financial sanctions on behalf of HM Treasury.</a:t>
            </a:r>
          </a:p>
          <a:p>
            <a:pPr marL="0" indent="0">
              <a:buClr>
                <a:srgbClr val="0989CF"/>
              </a:buClr>
              <a:buNone/>
            </a:pPr>
            <a:endParaRPr lang="en-US" sz="1600" dirty="0" smtClean="0"/>
          </a:p>
          <a:p>
            <a:pPr marL="693738" lvl="1" indent="-342900">
              <a:buClr>
                <a:srgbClr val="0989CF"/>
              </a:buClr>
              <a:buFont typeface="+mj-lt"/>
              <a:buAutoNum type="arabicPeriod"/>
            </a:pPr>
            <a:endParaRPr lang="en-US" sz="1600" dirty="0" smtClean="0"/>
          </a:p>
        </p:txBody>
      </p:sp>
      <p:pic>
        <p:nvPicPr>
          <p:cNvPr id="13" name="Picture 12"/>
          <p:cNvPicPr>
            <a:picLocks noChangeAspect="1"/>
          </p:cNvPicPr>
          <p:nvPr/>
        </p:nvPicPr>
        <p:blipFill>
          <a:blip r:embed="rId7"/>
          <a:stretch>
            <a:fillRect/>
          </a:stretch>
        </p:blipFill>
        <p:spPr>
          <a:xfrm>
            <a:off x="4293152" y="2615994"/>
            <a:ext cx="2722488" cy="904975"/>
          </a:xfrm>
          <a:prstGeom prst="rect">
            <a:avLst/>
          </a:prstGeom>
        </p:spPr>
      </p:pic>
    </p:spTree>
    <p:extLst>
      <p:ext uri="{BB962C8B-B14F-4D97-AF65-F5344CB8AC3E}">
        <p14:creationId xmlns:p14="http://schemas.microsoft.com/office/powerpoint/2010/main" val="143011912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95645" y="89825"/>
            <a:ext cx="8301100" cy="593723"/>
          </a:xfrm>
        </p:spPr>
        <p:txBody>
          <a:bodyPr>
            <a:noAutofit/>
          </a:bodyPr>
          <a:lstStyle/>
          <a:p>
            <a:pPr algn="l"/>
            <a:r>
              <a:rPr lang="en-US" sz="2400" dirty="0"/>
              <a:t>Practical Considerations</a:t>
            </a:r>
            <a:endParaRPr lang="en-GB" sz="2400" dirty="0"/>
          </a:p>
        </p:txBody>
      </p:sp>
      <p:sp>
        <p:nvSpPr>
          <p:cNvPr id="11" name="Content Placeholder 2"/>
          <p:cNvSpPr txBox="1">
            <a:spLocks/>
          </p:cNvSpPr>
          <p:nvPr/>
        </p:nvSpPr>
        <p:spPr>
          <a:xfrm>
            <a:off x="295645" y="673893"/>
            <a:ext cx="8600373" cy="2966249"/>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0" indent="0">
              <a:buClr>
                <a:srgbClr val="0989CF"/>
              </a:buClr>
              <a:buNone/>
              <a:defRPr/>
            </a:pPr>
            <a:r>
              <a:rPr lang="en-GB" sz="1200" b="1" u="sng" dirty="0"/>
              <a:t>Alternative Method to Seek Accountability – Reporting Sanctions </a:t>
            </a:r>
            <a:r>
              <a:rPr lang="en-GB" sz="1200" b="1" u="sng" dirty="0" smtClean="0"/>
              <a:t>Violations to OFSI </a:t>
            </a:r>
            <a:r>
              <a:rPr lang="en-US" sz="1200" b="1" u="sng" dirty="0"/>
              <a:t>(</a:t>
            </a:r>
            <a:r>
              <a:rPr lang="en-GB" sz="1200" b="1" u="sng" dirty="0" smtClean="0"/>
              <a:t>Compliance </a:t>
            </a:r>
            <a:r>
              <a:rPr lang="en-GB" sz="1200" b="1" u="sng" dirty="0"/>
              <a:t>Reporting </a:t>
            </a:r>
            <a:r>
              <a:rPr lang="en-GB" sz="1200" b="1" u="sng" dirty="0" smtClean="0"/>
              <a:t>Form)</a:t>
            </a:r>
            <a:endParaRPr lang="en-US" sz="1200" b="1" u="sng" dirty="0" smtClean="0"/>
          </a:p>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r>
              <a:rPr lang="en-US" sz="1200" dirty="0" smtClean="0"/>
              <a:t>The Compliance Reporting Form can be used to report to the OFSI three (3) types of potential violations of financial sanctions:</a:t>
            </a:r>
          </a:p>
          <a:p>
            <a:pPr marL="579438" lvl="1" indent="-228600">
              <a:buClr>
                <a:srgbClr val="0989CF"/>
              </a:buClr>
              <a:buFont typeface="+mj-lt"/>
              <a:buAutoNum type="arabicPeriod"/>
              <a:defRPr/>
            </a:pPr>
            <a:r>
              <a:rPr lang="en-US" sz="1200" dirty="0" smtClean="0"/>
              <a:t>Reporting a Suspected Designated Person;</a:t>
            </a:r>
          </a:p>
          <a:p>
            <a:pPr marL="579438" lvl="1" indent="-228600">
              <a:buClr>
                <a:srgbClr val="0989CF"/>
              </a:buClr>
              <a:buFont typeface="+mj-lt"/>
              <a:buAutoNum type="arabicPeriod"/>
              <a:defRPr/>
            </a:pPr>
            <a:r>
              <a:rPr lang="en-US" sz="1200" dirty="0" smtClean="0"/>
              <a:t>Information on Frozen Assets; and</a:t>
            </a:r>
          </a:p>
          <a:p>
            <a:pPr marL="579438" lvl="1" indent="-228600">
              <a:buClr>
                <a:srgbClr val="0989CF"/>
              </a:buClr>
              <a:buFont typeface="+mj-lt"/>
              <a:buAutoNum type="arabicPeriod"/>
              <a:defRPr/>
            </a:pPr>
            <a:r>
              <a:rPr lang="en-US" sz="1200" dirty="0" smtClean="0"/>
              <a:t>Information on a Suspected Breach.</a:t>
            </a:r>
            <a:endParaRPr lang="en-US" sz="1200" dirty="0"/>
          </a:p>
          <a:p>
            <a:pPr>
              <a:buClr>
                <a:srgbClr val="0989CF"/>
              </a:buClr>
            </a:pPr>
            <a:r>
              <a:rPr lang="en-US" sz="1200" dirty="0"/>
              <a:t>When reporting to the OFSI, you must include:</a:t>
            </a:r>
          </a:p>
          <a:p>
            <a:pPr lvl="1">
              <a:buClr>
                <a:srgbClr val="0989CF"/>
              </a:buClr>
              <a:buFont typeface="Arial" panose="020B0604020202020204" pitchFamily="34" charset="0"/>
              <a:buChar char="•"/>
            </a:pPr>
            <a:r>
              <a:rPr lang="en-US" sz="1200" dirty="0"/>
              <a:t>The information or other matter on which the knowledge or suspicion is based; and </a:t>
            </a:r>
          </a:p>
          <a:p>
            <a:pPr lvl="1">
              <a:buClr>
                <a:srgbClr val="0989CF"/>
              </a:buClr>
              <a:buFont typeface="Arial" panose="020B0604020202020204" pitchFamily="34" charset="0"/>
              <a:buChar char="•"/>
            </a:pPr>
            <a:r>
              <a:rPr lang="en-US" sz="1200" dirty="0"/>
              <a:t>Any information you hold about the person or designated person by which they can be identified.</a:t>
            </a:r>
          </a:p>
          <a:p>
            <a:pPr marL="0" indent="0">
              <a:buClr>
                <a:srgbClr val="0989CF"/>
              </a:buClr>
              <a:buNone/>
              <a:defRPr/>
            </a:pPr>
            <a:endParaRPr lang="en-US" sz="1200" dirty="0" smtClean="0"/>
          </a:p>
          <a:p>
            <a:pPr marL="692150" lvl="2" indent="0">
              <a:buClr>
                <a:srgbClr val="0989CF"/>
              </a:buClr>
              <a:buNone/>
              <a:defRPr/>
            </a:pPr>
            <a:r>
              <a:rPr lang="en-US" sz="1200" dirty="0" smtClean="0"/>
              <a:t> </a:t>
            </a:r>
            <a:endParaRPr lang="en-US" sz="1200" dirty="0"/>
          </a:p>
          <a:p>
            <a:pPr marL="692150" lvl="2" indent="0">
              <a:spcAft>
                <a:spcPts val="0"/>
              </a:spcAft>
              <a:buClr>
                <a:srgbClr val="0989CF"/>
              </a:buClr>
              <a:buNone/>
            </a:pPr>
            <a:endParaRPr kumimoji="0" lang="en-US" sz="1200" i="0" strike="noStrike" kern="1200" cap="none" spc="0" normalizeH="0" noProof="0" dirty="0" smtClean="0">
              <a:ln>
                <a:noFill/>
              </a:ln>
              <a:effectLst/>
              <a:uLnTx/>
              <a:uFillTx/>
            </a:endParaRPr>
          </a:p>
          <a:p>
            <a:pPr lvl="1" indent="-339725">
              <a:buClr>
                <a:srgbClr val="0989CF"/>
              </a:buClr>
            </a:pPr>
            <a:endParaRPr kumimoji="0" lang="en-US" sz="1200" i="0" strike="noStrike" kern="1200" cap="none" spc="0" normalizeH="0" noProof="0" dirty="0" smtClean="0">
              <a:ln>
                <a:noFill/>
              </a:ln>
              <a:effectLst/>
              <a:uLnTx/>
              <a:uFillTx/>
            </a:endParaRPr>
          </a:p>
        </p:txBody>
      </p:sp>
      <p:pic>
        <p:nvPicPr>
          <p:cNvPr id="3" name="Picture 2"/>
          <p:cNvPicPr>
            <a:picLocks noChangeAspect="1"/>
          </p:cNvPicPr>
          <p:nvPr/>
        </p:nvPicPr>
        <p:blipFill>
          <a:blip r:embed="rId7"/>
          <a:stretch>
            <a:fillRect/>
          </a:stretch>
        </p:blipFill>
        <p:spPr>
          <a:xfrm>
            <a:off x="4732326" y="1343704"/>
            <a:ext cx="3285457" cy="1398180"/>
          </a:xfrm>
          <a:prstGeom prst="rect">
            <a:avLst/>
          </a:prstGeom>
        </p:spPr>
      </p:pic>
    </p:spTree>
    <p:extLst>
      <p:ext uri="{BB962C8B-B14F-4D97-AF65-F5344CB8AC3E}">
        <p14:creationId xmlns:p14="http://schemas.microsoft.com/office/powerpoint/2010/main" val="370003530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95645" y="89825"/>
            <a:ext cx="8301100" cy="593723"/>
          </a:xfrm>
        </p:spPr>
        <p:txBody>
          <a:bodyPr>
            <a:noAutofit/>
          </a:bodyPr>
          <a:lstStyle/>
          <a:p>
            <a:pPr algn="l"/>
            <a:r>
              <a:rPr lang="en-US" sz="2400" dirty="0"/>
              <a:t>Practical Considerations</a:t>
            </a:r>
            <a:endParaRPr lang="en-GB" sz="2400" dirty="0"/>
          </a:p>
        </p:txBody>
      </p:sp>
      <p:sp>
        <p:nvSpPr>
          <p:cNvPr id="11" name="Content Placeholder 2"/>
          <p:cNvSpPr txBox="1">
            <a:spLocks/>
          </p:cNvSpPr>
          <p:nvPr/>
        </p:nvSpPr>
        <p:spPr>
          <a:xfrm>
            <a:off x="295645" y="643932"/>
            <a:ext cx="8600373" cy="2513130"/>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0" indent="0">
              <a:buClr>
                <a:srgbClr val="0989CF"/>
              </a:buClr>
              <a:buNone/>
              <a:defRPr/>
            </a:pPr>
            <a:r>
              <a:rPr lang="en-GB" sz="1200" b="1" u="sng" dirty="0"/>
              <a:t>Alternative Method to Seek Accountability – Reporting Sanctions </a:t>
            </a:r>
            <a:r>
              <a:rPr lang="en-GB" sz="1200" b="1" u="sng" dirty="0" smtClean="0"/>
              <a:t>Violations to OFSI </a:t>
            </a:r>
            <a:r>
              <a:rPr lang="en-US" sz="1200" b="1" u="sng" dirty="0"/>
              <a:t>(</a:t>
            </a:r>
            <a:r>
              <a:rPr lang="en-GB" sz="1200" b="1" u="sng" dirty="0"/>
              <a:t>Compliance Reporting Form)</a:t>
            </a:r>
            <a:endParaRPr lang="en-US" sz="1200" b="1" u="sng" dirty="0"/>
          </a:p>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r>
              <a:rPr lang="en-US" sz="1200" dirty="0" smtClean="0"/>
              <a:t>A completed Compliance Reporting Form can be sent via email or post. </a:t>
            </a:r>
          </a:p>
          <a:p>
            <a:pPr lvl="1" indent="-339725">
              <a:buClr>
                <a:srgbClr val="0989CF"/>
              </a:buClr>
              <a:buFont typeface="Arial" panose="020B0604020202020204" pitchFamily="34" charset="0"/>
              <a:buChar char="•"/>
            </a:pPr>
            <a:r>
              <a:rPr kumimoji="0" lang="en-US" sz="1200" i="0" strike="noStrike" kern="1200" cap="none" spc="0" normalizeH="0" noProof="0" dirty="0" smtClean="0">
                <a:ln>
                  <a:noFill/>
                </a:ln>
                <a:effectLst/>
                <a:uLnTx/>
                <a:uFillTx/>
              </a:rPr>
              <a:t>Send it to </a:t>
            </a:r>
            <a:r>
              <a:rPr kumimoji="0" lang="en-US" sz="1200" i="0" strike="noStrike" kern="1200" cap="none" spc="0" normalizeH="0" noProof="0" dirty="0" smtClean="0">
                <a:ln>
                  <a:noFill/>
                </a:ln>
                <a:effectLst/>
                <a:uLnTx/>
                <a:uFillTx/>
                <a:hlinkClick r:id="rId7"/>
              </a:rPr>
              <a:t>ofsi@hmtreasury.gov.uk</a:t>
            </a:r>
            <a:r>
              <a:rPr kumimoji="0" lang="en-US" sz="1200" i="0" strike="noStrike" kern="1200" cap="none" spc="0" normalizeH="0" noProof="0" dirty="0" smtClean="0">
                <a:ln>
                  <a:noFill/>
                </a:ln>
                <a:effectLst/>
                <a:uLnTx/>
                <a:uFillTx/>
              </a:rPr>
              <a:t> with the subject line listing the type of alleged offence reported, i.e., “SUSPECTED DESIGNATED PERSON”, “FROZEN ASSETS”, or “SUSPECTED BREACH”; or</a:t>
            </a:r>
          </a:p>
          <a:p>
            <a:pPr lvl="1" indent="-339725">
              <a:buClr>
                <a:srgbClr val="0989CF"/>
              </a:buClr>
              <a:buFont typeface="Arial" panose="020B0604020202020204" pitchFamily="34" charset="0"/>
              <a:buChar char="•"/>
            </a:pPr>
            <a:r>
              <a:rPr lang="en-US" sz="1200" dirty="0" smtClean="0"/>
              <a:t>Post the completed form to: </a:t>
            </a:r>
          </a:p>
          <a:p>
            <a:pPr marL="692150" lvl="2" indent="0">
              <a:spcAft>
                <a:spcPts val="0"/>
              </a:spcAft>
              <a:buClr>
                <a:srgbClr val="0989CF"/>
              </a:buClr>
              <a:buNone/>
            </a:pPr>
            <a:r>
              <a:rPr lang="en-US" sz="1200" dirty="0" smtClean="0"/>
              <a:t>	Office </a:t>
            </a:r>
            <a:r>
              <a:rPr lang="en-US" sz="1200" dirty="0"/>
              <a:t>of Financial Sanction Implementation</a:t>
            </a:r>
          </a:p>
          <a:p>
            <a:pPr marL="692150" lvl="2" indent="0">
              <a:spcAft>
                <a:spcPts val="0"/>
              </a:spcAft>
              <a:buClr>
                <a:srgbClr val="0989CF"/>
              </a:buClr>
              <a:buNone/>
            </a:pPr>
            <a:r>
              <a:rPr lang="en-US" sz="1200" dirty="0" smtClean="0"/>
              <a:t>	HM </a:t>
            </a:r>
            <a:r>
              <a:rPr lang="en-US" sz="1200" dirty="0"/>
              <a:t>Treasury </a:t>
            </a:r>
          </a:p>
          <a:p>
            <a:pPr marL="692150" lvl="2" indent="0">
              <a:spcAft>
                <a:spcPts val="0"/>
              </a:spcAft>
              <a:buClr>
                <a:srgbClr val="0989CF"/>
              </a:buClr>
              <a:buNone/>
            </a:pPr>
            <a:r>
              <a:rPr lang="en-US" sz="1200" dirty="0" smtClean="0"/>
              <a:t>	1 </a:t>
            </a:r>
            <a:r>
              <a:rPr lang="en-US" sz="1200" dirty="0"/>
              <a:t>Horse Guards Road </a:t>
            </a:r>
          </a:p>
          <a:p>
            <a:pPr marL="692150" lvl="2" indent="0">
              <a:spcAft>
                <a:spcPts val="0"/>
              </a:spcAft>
              <a:buClr>
                <a:srgbClr val="0989CF"/>
              </a:buClr>
              <a:buNone/>
            </a:pPr>
            <a:r>
              <a:rPr lang="en-US" sz="1200" dirty="0" smtClean="0"/>
              <a:t>	London</a:t>
            </a:r>
            <a:endParaRPr lang="en-US" sz="1200" dirty="0"/>
          </a:p>
          <a:p>
            <a:pPr marL="692150" lvl="2" indent="0">
              <a:spcAft>
                <a:spcPts val="0"/>
              </a:spcAft>
              <a:buClr>
                <a:srgbClr val="0989CF"/>
              </a:buClr>
              <a:buNone/>
            </a:pPr>
            <a:r>
              <a:rPr lang="en-US" sz="1200" dirty="0" smtClean="0"/>
              <a:t>	SW1A 2HQ</a:t>
            </a:r>
          </a:p>
          <a:p>
            <a:pPr marL="692150" lvl="2" indent="0">
              <a:spcAft>
                <a:spcPts val="0"/>
              </a:spcAft>
              <a:buClr>
                <a:srgbClr val="0989CF"/>
              </a:buClr>
              <a:buNone/>
            </a:pPr>
            <a:endParaRPr lang="en-US" sz="1200" dirty="0" smtClean="0"/>
          </a:p>
          <a:p>
            <a:pPr>
              <a:buClr>
                <a:srgbClr val="0989CF"/>
              </a:buClr>
            </a:pPr>
            <a:r>
              <a:rPr lang="en-US" sz="1200" dirty="0" smtClean="0"/>
              <a:t>Note all reports to OFSI involving a designated person should include their ‘</a:t>
            </a:r>
            <a:r>
              <a:rPr lang="en-US" sz="1200" u="sng" dirty="0" smtClean="0"/>
              <a:t>Group ID</a:t>
            </a:r>
            <a:r>
              <a:rPr lang="en-US" sz="1200" dirty="0" smtClean="0"/>
              <a:t>’ reference number—a unique identifier for each designated person which can be found in their entry on the Consolidated List.  </a:t>
            </a:r>
          </a:p>
          <a:p>
            <a:pPr marL="692150" lvl="2" indent="0">
              <a:spcAft>
                <a:spcPts val="0"/>
              </a:spcAft>
              <a:buClr>
                <a:srgbClr val="0989CF"/>
              </a:buClr>
              <a:buNone/>
            </a:pPr>
            <a:endParaRPr lang="en-US" sz="1150" dirty="0"/>
          </a:p>
          <a:p>
            <a:pPr marL="692150" lvl="2" indent="0">
              <a:spcAft>
                <a:spcPts val="0"/>
              </a:spcAft>
              <a:buClr>
                <a:srgbClr val="0989CF"/>
              </a:buClr>
              <a:buNone/>
            </a:pPr>
            <a:endParaRPr kumimoji="0" lang="en-US" sz="1150" i="0" strike="noStrike" kern="1200" cap="none" spc="0" normalizeH="0" noProof="0" dirty="0" smtClean="0">
              <a:ln>
                <a:noFill/>
              </a:ln>
              <a:effectLst/>
              <a:uLnTx/>
              <a:uFillTx/>
            </a:endParaRPr>
          </a:p>
          <a:p>
            <a:pPr lvl="1" indent="-339725">
              <a:buClr>
                <a:srgbClr val="0989CF"/>
              </a:buClr>
            </a:pPr>
            <a:endParaRPr kumimoji="0" lang="en-US" sz="1150" i="0" strike="noStrike" kern="1200" cap="none" spc="0" normalizeH="0" noProof="0" dirty="0" smtClean="0">
              <a:ln>
                <a:noFill/>
              </a:ln>
              <a:effectLst/>
              <a:uLnTx/>
              <a:uFillTx/>
            </a:endParaRPr>
          </a:p>
        </p:txBody>
      </p:sp>
    </p:spTree>
    <p:extLst>
      <p:ext uri="{BB962C8B-B14F-4D97-AF65-F5344CB8AC3E}">
        <p14:creationId xmlns:p14="http://schemas.microsoft.com/office/powerpoint/2010/main" val="23854396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95645" y="89825"/>
            <a:ext cx="8301100" cy="593723"/>
          </a:xfrm>
        </p:spPr>
        <p:txBody>
          <a:bodyPr>
            <a:noAutofit/>
          </a:bodyPr>
          <a:lstStyle/>
          <a:p>
            <a:pPr algn="l"/>
            <a:r>
              <a:rPr lang="en-US" sz="2400" dirty="0"/>
              <a:t>Practical Considerations</a:t>
            </a:r>
            <a:endParaRPr lang="en-GB" sz="2400" dirty="0"/>
          </a:p>
        </p:txBody>
      </p:sp>
      <p:sp>
        <p:nvSpPr>
          <p:cNvPr id="11" name="Content Placeholder 2"/>
          <p:cNvSpPr txBox="1">
            <a:spLocks/>
          </p:cNvSpPr>
          <p:nvPr/>
        </p:nvSpPr>
        <p:spPr>
          <a:xfrm>
            <a:off x="295645" y="643932"/>
            <a:ext cx="8600373" cy="2420544"/>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0" indent="0">
              <a:buClr>
                <a:srgbClr val="0989CF"/>
              </a:buClr>
              <a:buNone/>
              <a:defRPr/>
            </a:pPr>
            <a:r>
              <a:rPr lang="en-GB" sz="1600" b="1" u="sng" dirty="0"/>
              <a:t>Alternative Method to Seek Accountability – Reporting </a:t>
            </a:r>
            <a:r>
              <a:rPr lang="en-GB" sz="1600" b="1" u="sng" dirty="0" smtClean="0"/>
              <a:t>Sanctions Issues to the </a:t>
            </a:r>
            <a:r>
              <a:rPr lang="en-US" sz="1600" b="1" u="sng" dirty="0" smtClean="0"/>
              <a:t>FCA</a:t>
            </a:r>
          </a:p>
          <a:p>
            <a:pPr>
              <a:buClr>
                <a:srgbClr val="0989CF"/>
              </a:buClr>
              <a:defRPr/>
            </a:pPr>
            <a:r>
              <a:rPr lang="en-US" sz="1400" dirty="0" smtClean="0"/>
              <a:t>The UK Financial Conduct Authority (“</a:t>
            </a:r>
            <a:r>
              <a:rPr lang="en-US" sz="1400" b="1" u="sng" dirty="0" smtClean="0"/>
              <a:t>FCA</a:t>
            </a:r>
            <a:r>
              <a:rPr lang="en-US" sz="1400" dirty="0" smtClean="0"/>
              <a:t>”) ensures regulated firms have adequate systems and controls to comply with the UK’s financial sanctions regime. </a:t>
            </a:r>
          </a:p>
          <a:p>
            <a:pPr>
              <a:buClr>
                <a:srgbClr val="0989CF"/>
              </a:buClr>
              <a:defRPr/>
            </a:pPr>
            <a:r>
              <a:rPr lang="en-US" sz="1400" dirty="0" smtClean="0"/>
              <a:t>The FCA will review suspected sanction evasion issues or weakness in sanctions controls where they relate to a firm or person listed on FCA registers or a UK-listed security.</a:t>
            </a:r>
          </a:p>
          <a:p>
            <a:pPr lvl="1">
              <a:buClr>
                <a:srgbClr val="0989CF"/>
              </a:buClr>
              <a:buFont typeface="Arial" panose="020B0604020202020204" pitchFamily="34" charset="0"/>
              <a:buChar char="•"/>
              <a:defRPr/>
            </a:pPr>
            <a:r>
              <a:rPr lang="en-US" sz="1400" dirty="0" smtClean="0"/>
              <a:t>Note the FCA authorizes almost all financial services activity and registered firms can be found at </a:t>
            </a:r>
            <a:r>
              <a:rPr lang="en-US" sz="1400" u="sng" dirty="0" err="1" smtClean="0">
                <a:solidFill>
                  <a:srgbClr val="0070C0"/>
                </a:solidFill>
              </a:rPr>
              <a:t>register.fca.org,uk</a:t>
            </a:r>
            <a:r>
              <a:rPr lang="en-US" sz="1400" u="sng" dirty="0" smtClean="0">
                <a:solidFill>
                  <a:srgbClr val="0070C0"/>
                </a:solidFill>
              </a:rPr>
              <a:t>/s/ </a:t>
            </a:r>
          </a:p>
          <a:p>
            <a:pPr lvl="1">
              <a:buClr>
                <a:srgbClr val="0989CF"/>
              </a:buClr>
              <a:buFont typeface="Arial" panose="020B0604020202020204" pitchFamily="34" charset="0"/>
              <a:buChar char="•"/>
              <a:defRPr/>
            </a:pPr>
            <a:r>
              <a:rPr lang="en-US" sz="1400" dirty="0" smtClean="0"/>
              <a:t>The FCA will review the following information:</a:t>
            </a:r>
          </a:p>
          <a:p>
            <a:pPr lvl="2">
              <a:buClr>
                <a:srgbClr val="0989CF"/>
              </a:buClr>
              <a:defRPr/>
            </a:pPr>
            <a:r>
              <a:rPr lang="en-US" sz="1400" dirty="0" smtClean="0"/>
              <a:t>Any suggestion that a firm has poor sanctions controls; suspected breaches of the sanctions regime; actual breaches of the sanctions regime; and any method you believe is used by firms or individuals to breach the sanctions regime.</a:t>
            </a:r>
          </a:p>
          <a:p>
            <a:pPr>
              <a:buClr>
                <a:srgbClr val="0989CF"/>
              </a:buClr>
              <a:defRPr/>
            </a:pPr>
            <a:endParaRPr kumimoji="0" lang="en-US" sz="1150" i="0" strike="noStrike" kern="1200" cap="none" spc="0" normalizeH="0" noProof="0" dirty="0" smtClean="0">
              <a:ln>
                <a:noFill/>
              </a:ln>
              <a:effectLst/>
              <a:uLnTx/>
              <a:uFillTx/>
            </a:endParaRPr>
          </a:p>
        </p:txBody>
      </p:sp>
    </p:spTree>
    <p:extLst>
      <p:ext uri="{BB962C8B-B14F-4D97-AF65-F5344CB8AC3E}">
        <p14:creationId xmlns:p14="http://schemas.microsoft.com/office/powerpoint/2010/main" val="24490652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95645" y="89825"/>
            <a:ext cx="8301100" cy="593723"/>
          </a:xfrm>
        </p:spPr>
        <p:txBody>
          <a:bodyPr>
            <a:noAutofit/>
          </a:bodyPr>
          <a:lstStyle/>
          <a:p>
            <a:pPr algn="l"/>
            <a:r>
              <a:rPr lang="en-US" sz="2400" dirty="0"/>
              <a:t>Practical Considerations</a:t>
            </a:r>
            <a:endParaRPr lang="en-GB" sz="2400" dirty="0"/>
          </a:p>
        </p:txBody>
      </p:sp>
      <p:sp>
        <p:nvSpPr>
          <p:cNvPr id="11" name="Content Placeholder 2"/>
          <p:cNvSpPr txBox="1">
            <a:spLocks/>
          </p:cNvSpPr>
          <p:nvPr/>
        </p:nvSpPr>
        <p:spPr>
          <a:xfrm>
            <a:off x="295645" y="643932"/>
            <a:ext cx="8600373" cy="2420544"/>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0" indent="0">
              <a:buClr>
                <a:srgbClr val="0989CF"/>
              </a:buClr>
              <a:buNone/>
              <a:defRPr/>
            </a:pPr>
            <a:r>
              <a:rPr lang="en-GB" sz="1600" b="1" u="sng" dirty="0"/>
              <a:t>Alternative Method to Seek Accountability – Reporting </a:t>
            </a:r>
            <a:r>
              <a:rPr lang="en-GB" sz="1600" b="1" u="sng" dirty="0" smtClean="0"/>
              <a:t>Sanctions Issues to the </a:t>
            </a:r>
            <a:r>
              <a:rPr lang="en-US" sz="1600" b="1" u="sng" dirty="0" smtClean="0"/>
              <a:t>FCA</a:t>
            </a:r>
          </a:p>
          <a:p>
            <a:pPr>
              <a:buClr>
                <a:srgbClr val="0989CF"/>
              </a:buClr>
              <a:defRPr/>
            </a:pPr>
            <a:r>
              <a:rPr lang="en-US" sz="1500" dirty="0" smtClean="0"/>
              <a:t>When reporting sanctions issues to the FCA, please include the following:</a:t>
            </a:r>
          </a:p>
          <a:p>
            <a:pPr lvl="1">
              <a:buClr>
                <a:srgbClr val="0989CF"/>
              </a:buClr>
              <a:buFont typeface="Arial" panose="020B0604020202020204" pitchFamily="34" charset="0"/>
              <a:buChar char="•"/>
              <a:defRPr/>
            </a:pPr>
            <a:r>
              <a:rPr lang="en-US" sz="1500" dirty="0" smtClean="0"/>
              <a:t>The firm or individual’s name; the suspected wrongdoing; who is involved; </a:t>
            </a:r>
            <a:r>
              <a:rPr lang="en-US" sz="1500" dirty="0"/>
              <a:t>h</a:t>
            </a:r>
            <a:r>
              <a:rPr lang="en-US" sz="1500" dirty="0" smtClean="0"/>
              <a:t>ow long the suspected conduct has occurred; where it is happening; the impact of the conduct; and </a:t>
            </a:r>
            <a:r>
              <a:rPr lang="en-US" sz="1500" dirty="0"/>
              <a:t>a</a:t>
            </a:r>
            <a:r>
              <a:rPr lang="en-US" sz="1500" dirty="0" smtClean="0"/>
              <a:t>ny supporting documents or evidence available to share.</a:t>
            </a:r>
          </a:p>
          <a:p>
            <a:pPr>
              <a:buClr>
                <a:srgbClr val="0989CF"/>
              </a:buClr>
              <a:defRPr/>
            </a:pPr>
            <a:r>
              <a:rPr lang="en-US" sz="1500" dirty="0" smtClean="0"/>
              <a:t>The FCA will protect the identity of reporters who report sanctions violations.</a:t>
            </a:r>
          </a:p>
          <a:p>
            <a:pPr lvl="1">
              <a:buClr>
                <a:srgbClr val="0989CF"/>
              </a:buClr>
              <a:buFont typeface="Arial" panose="020B0604020202020204" pitchFamily="34" charset="0"/>
              <a:buChar char="•"/>
              <a:defRPr/>
            </a:pPr>
            <a:r>
              <a:rPr lang="en-US" sz="1500" dirty="0" smtClean="0"/>
              <a:t>However, it may share the reported information with other regulators, </a:t>
            </a:r>
            <a:r>
              <a:rPr lang="en-US" sz="1500" dirty="0" err="1" smtClean="0"/>
              <a:t>organisations</a:t>
            </a:r>
            <a:r>
              <a:rPr lang="en-US" sz="1500" dirty="0" smtClean="0"/>
              <a:t>, police, and law enforcement officers.</a:t>
            </a:r>
          </a:p>
          <a:p>
            <a:pPr lvl="1">
              <a:buClr>
                <a:srgbClr val="0989CF"/>
              </a:buClr>
              <a:buFont typeface="Arial" panose="020B0604020202020204" pitchFamily="34" charset="0"/>
              <a:buChar char="•"/>
              <a:defRPr/>
            </a:pPr>
            <a:r>
              <a:rPr lang="en-US" sz="1500" dirty="0" smtClean="0"/>
              <a:t>The FCA will not disclose the information originated from a reporter unless legally obligated.</a:t>
            </a:r>
          </a:p>
          <a:p>
            <a:pPr lvl="1">
              <a:buClr>
                <a:srgbClr val="0989CF"/>
              </a:buClr>
              <a:defRPr/>
            </a:pPr>
            <a:endParaRPr lang="en-US" sz="1600" dirty="0" smtClean="0"/>
          </a:p>
          <a:p>
            <a:pPr>
              <a:buClr>
                <a:srgbClr val="0989CF"/>
              </a:buClr>
              <a:defRPr/>
            </a:pPr>
            <a:endParaRPr lang="en-US" sz="1600" b="1" u="sng" dirty="0" smtClean="0"/>
          </a:p>
          <a:p>
            <a:pPr>
              <a:buClr>
                <a:srgbClr val="0989CF"/>
              </a:buClr>
              <a:defRPr/>
            </a:pPr>
            <a:endParaRPr kumimoji="0" lang="en-US" sz="1150" i="0" strike="noStrike" kern="1200" cap="none" spc="0" normalizeH="0" noProof="0" dirty="0" smtClean="0">
              <a:ln>
                <a:noFill/>
              </a:ln>
              <a:effectLst/>
              <a:uLnTx/>
              <a:uFillTx/>
            </a:endParaRPr>
          </a:p>
        </p:txBody>
      </p:sp>
    </p:spTree>
    <p:extLst>
      <p:ext uri="{BB962C8B-B14F-4D97-AF65-F5344CB8AC3E}">
        <p14:creationId xmlns:p14="http://schemas.microsoft.com/office/powerpoint/2010/main" val="6227020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95645" y="89825"/>
            <a:ext cx="8301100" cy="593723"/>
          </a:xfrm>
        </p:spPr>
        <p:txBody>
          <a:bodyPr>
            <a:noAutofit/>
          </a:bodyPr>
          <a:lstStyle/>
          <a:p>
            <a:pPr algn="l"/>
            <a:r>
              <a:rPr lang="en-US" sz="2400" dirty="0"/>
              <a:t>Practical Considerations</a:t>
            </a:r>
            <a:endParaRPr lang="en-GB" sz="2400" dirty="0"/>
          </a:p>
        </p:txBody>
      </p:sp>
      <p:sp>
        <p:nvSpPr>
          <p:cNvPr id="11" name="Content Placeholder 2"/>
          <p:cNvSpPr txBox="1">
            <a:spLocks/>
          </p:cNvSpPr>
          <p:nvPr/>
        </p:nvSpPr>
        <p:spPr>
          <a:xfrm>
            <a:off x="295645" y="643932"/>
            <a:ext cx="8600373" cy="2420544"/>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0" indent="0">
              <a:buClr>
                <a:srgbClr val="0989CF"/>
              </a:buClr>
              <a:buNone/>
              <a:defRPr/>
            </a:pPr>
            <a:r>
              <a:rPr lang="en-GB" sz="1600" b="1" u="sng" dirty="0"/>
              <a:t>Alternative Method to Seek Accountability – Reporting </a:t>
            </a:r>
            <a:r>
              <a:rPr lang="en-GB" sz="1600" b="1" u="sng" dirty="0" smtClean="0"/>
              <a:t>Sanctions Issues to the </a:t>
            </a:r>
            <a:r>
              <a:rPr lang="en-US" sz="1600" b="1" u="sng" dirty="0" smtClean="0"/>
              <a:t>FCA</a:t>
            </a:r>
          </a:p>
          <a:p>
            <a:pPr>
              <a:buClr>
                <a:srgbClr val="0989CF"/>
              </a:buClr>
              <a:defRPr/>
            </a:pPr>
            <a:r>
              <a:rPr lang="en-US" sz="1500" dirty="0" smtClean="0"/>
              <a:t>The FCA’s whistleblowing team will review concerns of suspected sanctions issues.</a:t>
            </a:r>
          </a:p>
          <a:p>
            <a:pPr lvl="1">
              <a:buClr>
                <a:srgbClr val="0989CF"/>
              </a:buClr>
              <a:buFont typeface="Arial" panose="020B0604020202020204" pitchFamily="34" charset="0"/>
              <a:buChar char="•"/>
              <a:defRPr/>
            </a:pPr>
            <a:r>
              <a:rPr lang="en-US" sz="1500" dirty="0" smtClean="0"/>
              <a:t>Suspected wrongdoing can be reported in the following ways:</a:t>
            </a:r>
          </a:p>
          <a:p>
            <a:pPr lvl="2">
              <a:buClr>
                <a:srgbClr val="0989CF"/>
              </a:buClr>
              <a:defRPr/>
            </a:pPr>
            <a:r>
              <a:rPr lang="en-US" sz="1500" u="sng" dirty="0"/>
              <a:t>call</a:t>
            </a:r>
            <a:r>
              <a:rPr lang="en-US" sz="1500" dirty="0"/>
              <a:t>: +44 (0)20 7066 9200 between 10am to 3pm, or leave a message</a:t>
            </a:r>
          </a:p>
          <a:p>
            <a:pPr lvl="2">
              <a:buClr>
                <a:srgbClr val="0989CF"/>
              </a:buClr>
              <a:defRPr/>
            </a:pPr>
            <a:r>
              <a:rPr lang="en-US" sz="1500" u="sng" dirty="0"/>
              <a:t>email</a:t>
            </a:r>
            <a:r>
              <a:rPr lang="en-US" sz="1500" dirty="0"/>
              <a:t>: whistle@fca.org.uk</a:t>
            </a:r>
          </a:p>
          <a:p>
            <a:pPr lvl="2">
              <a:buClr>
                <a:srgbClr val="0989CF"/>
              </a:buClr>
              <a:defRPr/>
            </a:pPr>
            <a:r>
              <a:rPr lang="en-US" sz="1500" u="sng" dirty="0"/>
              <a:t>use </a:t>
            </a:r>
            <a:r>
              <a:rPr lang="en-US" sz="1500" u="sng" dirty="0" smtClean="0"/>
              <a:t>the FCA’s </a:t>
            </a:r>
            <a:r>
              <a:rPr lang="en-US" sz="1500" u="sng" dirty="0"/>
              <a:t>online </a:t>
            </a:r>
            <a:r>
              <a:rPr lang="en-US" sz="1500" u="sng" dirty="0" smtClean="0"/>
              <a:t>form</a:t>
            </a:r>
            <a:r>
              <a:rPr lang="en-US" sz="1500" dirty="0"/>
              <a:t>: </a:t>
            </a:r>
            <a:r>
              <a:rPr lang="en-US" sz="1500" dirty="0">
                <a:hlinkClick r:id="rId7"/>
              </a:rPr>
              <a:t>https://</a:t>
            </a:r>
            <a:r>
              <a:rPr lang="en-US" sz="1500" dirty="0" smtClean="0">
                <a:hlinkClick r:id="rId7"/>
              </a:rPr>
              <a:t>fca.clue-webforms.co.uk/webform/fca/en</a:t>
            </a:r>
            <a:r>
              <a:rPr lang="en-US" sz="1500" dirty="0" smtClean="0"/>
              <a:t> </a:t>
            </a:r>
          </a:p>
          <a:p>
            <a:pPr lvl="2">
              <a:buClr>
                <a:srgbClr val="0989CF"/>
              </a:buClr>
              <a:defRPr/>
            </a:pPr>
            <a:r>
              <a:rPr lang="en-US" sz="1500" u="sng" dirty="0" smtClean="0"/>
              <a:t>write </a:t>
            </a:r>
            <a:r>
              <a:rPr lang="en-US" sz="1500" u="sng" dirty="0"/>
              <a:t>to</a:t>
            </a:r>
            <a:r>
              <a:rPr lang="en-US" sz="1500" dirty="0"/>
              <a:t>: Intelligence Department (Ref PIDA), Financial Conduct Authority, 12 Endeavour Square, London, E20 1JN</a:t>
            </a:r>
            <a:endParaRPr lang="en-US" sz="1500" dirty="0" smtClean="0"/>
          </a:p>
          <a:p>
            <a:pPr lvl="1">
              <a:buClr>
                <a:srgbClr val="0989CF"/>
              </a:buClr>
              <a:defRPr/>
            </a:pPr>
            <a:endParaRPr lang="en-US" sz="1600" dirty="0" smtClean="0"/>
          </a:p>
          <a:p>
            <a:pPr>
              <a:buClr>
                <a:srgbClr val="0989CF"/>
              </a:buClr>
              <a:defRPr/>
            </a:pPr>
            <a:endParaRPr lang="en-US" sz="1600" dirty="0" smtClean="0"/>
          </a:p>
          <a:p>
            <a:pPr>
              <a:buClr>
                <a:srgbClr val="0989CF"/>
              </a:buClr>
              <a:defRPr/>
            </a:pPr>
            <a:endParaRPr lang="en-US" sz="1600" b="1" u="sng" dirty="0" smtClean="0"/>
          </a:p>
          <a:p>
            <a:pPr>
              <a:buClr>
                <a:srgbClr val="0989CF"/>
              </a:buClr>
              <a:defRPr/>
            </a:pPr>
            <a:endParaRPr kumimoji="0" lang="en-US" sz="1150" i="0" strike="noStrike" kern="1200" cap="none" spc="0" normalizeH="0" noProof="0" dirty="0" smtClean="0">
              <a:ln>
                <a:noFill/>
              </a:ln>
              <a:effectLst/>
              <a:uLnTx/>
              <a:uFillTx/>
            </a:endParaRPr>
          </a:p>
        </p:txBody>
      </p:sp>
    </p:spTree>
    <p:extLst>
      <p:ext uri="{BB962C8B-B14F-4D97-AF65-F5344CB8AC3E}">
        <p14:creationId xmlns:p14="http://schemas.microsoft.com/office/powerpoint/2010/main" val="31142498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125499" y="418233"/>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95645" y="89825"/>
            <a:ext cx="8301100" cy="593723"/>
          </a:xfrm>
        </p:spPr>
        <p:txBody>
          <a:bodyPr>
            <a:noAutofit/>
          </a:bodyPr>
          <a:lstStyle/>
          <a:p>
            <a:pPr algn="l"/>
            <a:r>
              <a:rPr lang="en-GB" sz="2400" dirty="0" smtClean="0"/>
              <a:t>Case Study: OFSI Penalty Against </a:t>
            </a:r>
            <a:r>
              <a:rPr lang="en-GB" sz="2400" dirty="0" err="1" smtClean="0"/>
              <a:t>TransferGo</a:t>
            </a:r>
            <a:endParaRPr lang="en-GB" sz="2400" dirty="0"/>
          </a:p>
        </p:txBody>
      </p:sp>
      <p:sp>
        <p:nvSpPr>
          <p:cNvPr id="10" name="Content Placeholder 2"/>
          <p:cNvSpPr txBox="1">
            <a:spLocks/>
          </p:cNvSpPr>
          <p:nvPr/>
        </p:nvSpPr>
        <p:spPr>
          <a:xfrm>
            <a:off x="402832" y="824793"/>
            <a:ext cx="8086725" cy="2926634"/>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lvl="0">
              <a:buClr>
                <a:srgbClr val="0989CF"/>
              </a:buClr>
              <a:defRPr/>
            </a:pPr>
            <a:r>
              <a:rPr lang="en-US" sz="1400" dirty="0" smtClean="0"/>
              <a:t>On 25 June 2021, the Economic Secretary of the Treasury upheld a decision to impose a </a:t>
            </a:r>
            <a:r>
              <a:rPr lang="en-US" sz="1400" b="1" dirty="0" smtClean="0"/>
              <a:t>monetary penalty of </a:t>
            </a:r>
            <a:r>
              <a:rPr lang="en-US" sz="1400" b="1" dirty="0"/>
              <a:t>£</a:t>
            </a:r>
            <a:r>
              <a:rPr lang="en-US" sz="1400" b="1" dirty="0" smtClean="0"/>
              <a:t>50,000</a:t>
            </a:r>
            <a:r>
              <a:rPr lang="en-US" sz="1400" b="1" dirty="0"/>
              <a:t> </a:t>
            </a:r>
            <a:r>
              <a:rPr lang="en-US" sz="1400" dirty="0" smtClean="0"/>
              <a:t>imposed by </a:t>
            </a:r>
            <a:r>
              <a:rPr lang="en-US" sz="1400" dirty="0" smtClean="0"/>
              <a:t>OFSI </a:t>
            </a:r>
            <a:r>
              <a:rPr lang="en-US" sz="1400" dirty="0" smtClean="0"/>
              <a:t>against TransferGo Limited (“TransferGo”).</a:t>
            </a:r>
          </a:p>
          <a:p>
            <a:pPr lvl="1">
              <a:buClr>
                <a:srgbClr val="0989CF"/>
              </a:buClr>
              <a:buFont typeface="Arial" panose="020B0604020202020204" pitchFamily="34" charset="0"/>
              <a:buChar char="•"/>
              <a:defRPr/>
            </a:pPr>
            <a:r>
              <a:rPr lang="en-US" sz="1400" dirty="0" smtClean="0"/>
              <a:t>TransferGo describes itself as a FinTech company which enables customers to send payments to other individuals in other countries (outside the UK). </a:t>
            </a:r>
          </a:p>
          <a:p>
            <a:pPr>
              <a:buClr>
                <a:srgbClr val="0989CF"/>
              </a:buClr>
              <a:defRPr/>
            </a:pPr>
            <a:r>
              <a:rPr lang="en-US" sz="1400" dirty="0" smtClean="0"/>
              <a:t>OFSI </a:t>
            </a:r>
            <a:r>
              <a:rPr lang="en-US" sz="1400" dirty="0"/>
              <a:t>noted, “No voluntary disclosure was given in the case as TransferGo did not disclose the transactions in issue.” </a:t>
            </a:r>
            <a:endParaRPr lang="en-US" sz="1400" dirty="0" smtClean="0"/>
          </a:p>
          <a:p>
            <a:pPr>
              <a:buClr>
                <a:srgbClr val="0989CF"/>
              </a:buClr>
              <a:defRPr/>
            </a:pPr>
            <a:r>
              <a:rPr lang="en-US" sz="1400" dirty="0" smtClean="0"/>
              <a:t>The resulting penalty related to 16 transactions in which TransferGo made </a:t>
            </a:r>
            <a:r>
              <a:rPr lang="en-US" sz="1400" dirty="0"/>
              <a:t>payments of £7,764.77 to accounts held at a designated bank, </a:t>
            </a:r>
            <a:r>
              <a:rPr lang="en-US" sz="1400" dirty="0" smtClean="0"/>
              <a:t>RNCB, </a:t>
            </a:r>
            <a:r>
              <a:rPr lang="en-US" sz="1400" dirty="0"/>
              <a:t>in violation of the Ukraine (European Union Financial Sanctions) (No. 2) Regulations 2014.</a:t>
            </a:r>
          </a:p>
          <a:p>
            <a:pPr lvl="1" indent="-339725">
              <a:buClr>
                <a:srgbClr val="0989CF"/>
              </a:buClr>
            </a:pPr>
            <a:endParaRPr kumimoji="0" lang="en-US" sz="1150" i="0" strike="noStrike" kern="1200" cap="none" spc="0" normalizeH="0" noProof="0" dirty="0" smtClean="0">
              <a:ln>
                <a:noFill/>
              </a:ln>
              <a:effectLst/>
              <a:uLnTx/>
              <a:uFillTx/>
            </a:endParaRPr>
          </a:p>
        </p:txBody>
      </p:sp>
      <p:pic>
        <p:nvPicPr>
          <p:cNvPr id="2" name="Picture 1"/>
          <p:cNvPicPr>
            <a:picLocks noChangeAspect="1"/>
          </p:cNvPicPr>
          <p:nvPr/>
        </p:nvPicPr>
        <p:blipFill>
          <a:blip r:embed="rId7"/>
          <a:stretch>
            <a:fillRect/>
          </a:stretch>
        </p:blipFill>
        <p:spPr>
          <a:xfrm>
            <a:off x="6838232" y="290386"/>
            <a:ext cx="1994076" cy="489465"/>
          </a:xfrm>
          <a:prstGeom prst="rect">
            <a:avLst/>
          </a:prstGeom>
        </p:spPr>
      </p:pic>
    </p:spTree>
    <p:extLst>
      <p:ext uri="{BB962C8B-B14F-4D97-AF65-F5344CB8AC3E}">
        <p14:creationId xmlns:p14="http://schemas.microsoft.com/office/powerpoint/2010/main" val="6911532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700" y="713508"/>
            <a:ext cx="4539634" cy="2926634"/>
          </a:xfrm>
          <a:prstGeom prst="rect">
            <a:avLst/>
          </a:prstGeom>
        </p:spPr>
        <p:txBody>
          <a:bodyPr vert="horz" lIns="91440" tIns="45720" rIns="91440" bIns="45720" rtlCol="0">
            <a:normAutofit fontScale="550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GB" sz="25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Implemented by governments and supranational bodies against individuals, entities, and countries to influence behaviour or achieve a foreign policy goal, </a:t>
            </a:r>
            <a:endParaRPr kumimoji="0" lang="en-GB" sz="25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GB" sz="25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Scope</a:t>
            </a:r>
            <a:r>
              <a:rPr kumimoji="0" lang="en-GB" sz="25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a:t>
            </a:r>
          </a:p>
          <a:p>
            <a:pPr marL="690563" marR="0" lvl="1" indent="-350838" algn="l" defTabSz="914400" rtl="0" eaLnBrk="1" fontAlgn="auto" latinLnBrk="0" hangingPunct="1">
              <a:lnSpc>
                <a:spcPct val="100000"/>
              </a:lnSpc>
              <a:spcBef>
                <a:spcPts val="0"/>
              </a:spcBef>
              <a:spcAft>
                <a:spcPts val="0"/>
              </a:spcAft>
              <a:buClr>
                <a:srgbClr val="4285F4"/>
              </a:buClr>
              <a:buSzTx/>
              <a:buFont typeface="Arial" panose="020B0604020202020204" pitchFamily="34" charset="0"/>
              <a:buChar char="–"/>
              <a:tabLst/>
              <a:defRPr/>
            </a:pPr>
            <a:r>
              <a:rPr kumimoji="0" lang="en-GB" sz="25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Targeted (“list based”) </a:t>
            </a:r>
            <a:endParaRPr kumimoji="0" lang="en-GB" sz="25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marL="690563" marR="0" lvl="1" indent="-350838" algn="l" defTabSz="914400" rtl="0" eaLnBrk="1" fontAlgn="auto" latinLnBrk="0" hangingPunct="1">
              <a:lnSpc>
                <a:spcPct val="100000"/>
              </a:lnSpc>
              <a:spcBef>
                <a:spcPts val="0"/>
              </a:spcBef>
              <a:spcAft>
                <a:spcPts val="0"/>
              </a:spcAft>
              <a:buClr>
                <a:srgbClr val="4285F4"/>
              </a:buClr>
              <a:buSzTx/>
              <a:buFont typeface="Arial" panose="020B0604020202020204" pitchFamily="34" charset="0"/>
              <a:buChar char="–"/>
              <a:tabLst/>
              <a:defRPr/>
            </a:pPr>
            <a:r>
              <a:rPr kumimoji="0" lang="en-GB" sz="25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Comprehensive </a:t>
            </a:r>
            <a:r>
              <a:rPr kumimoji="0" lang="en-GB" sz="25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(“country based”) </a:t>
            </a:r>
          </a:p>
          <a:p>
            <a:pPr marL="690563" marR="0" lvl="1" indent="-350838"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25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Export controls </a:t>
            </a:r>
            <a:endParaRPr kumimoji="0" lang="en-GB" sz="25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marL="690563" marR="0" lvl="1" indent="-350838"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25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Counter-Proliferation Finance</a:t>
            </a:r>
          </a:p>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endParaRPr kumimoji="0" lang="en-GB" sz="25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GB" sz="25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Scope </a:t>
            </a:r>
            <a:r>
              <a:rPr kumimoji="0" lang="en-GB" sz="25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depends on the foreign policy goals</a:t>
            </a: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9" name="Title 1"/>
          <p:cNvSpPr>
            <a:spLocks noGrp="1"/>
          </p:cNvSpPr>
          <p:nvPr>
            <p:ph type="title"/>
          </p:nvPr>
        </p:nvSpPr>
        <p:spPr>
          <a:xfrm>
            <a:off x="295645" y="89825"/>
            <a:ext cx="8301100" cy="593723"/>
          </a:xfrm>
        </p:spPr>
        <p:txBody>
          <a:bodyPr>
            <a:noAutofit/>
          </a:bodyPr>
          <a:lstStyle/>
          <a:p>
            <a:pPr algn="l"/>
            <a:r>
              <a:rPr lang="en-GB" sz="2400" dirty="0" smtClean="0"/>
              <a:t>Introduction to Sanctions </a:t>
            </a:r>
            <a:endParaRPr lang="en-GB" sz="2400" dirty="0"/>
          </a:p>
        </p:txBody>
      </p:sp>
      <p:sp>
        <p:nvSpPr>
          <p:cNvPr id="10" name="Rectangle 9"/>
          <p:cNvSpPr/>
          <p:nvPr/>
        </p:nvSpPr>
        <p:spPr>
          <a:xfrm>
            <a:off x="4741334" y="713508"/>
            <a:ext cx="4572000" cy="1169551"/>
          </a:xfrm>
          <a:prstGeom prst="rect">
            <a:avLst/>
          </a:prstGeom>
        </p:spPr>
        <p:txBody>
          <a:bodyP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tx1"/>
                </a:solidFill>
                <a:effectLst/>
                <a:uLnTx/>
                <a:uFillTx/>
                <a:latin typeface="Arial"/>
                <a:cs typeface="Arial"/>
                <a:sym typeface="Arial"/>
              </a:rPr>
              <a:t>Primary Sanctions Regimes:</a:t>
            </a:r>
          </a:p>
          <a:p>
            <a:pPr marL="645750" marR="0" lvl="2"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chemeClr val="tx1"/>
                </a:solidFill>
                <a:effectLst/>
                <a:uLnTx/>
                <a:uFillTx/>
                <a:latin typeface="Arial"/>
                <a:cs typeface="Arial"/>
                <a:sym typeface="Arial"/>
              </a:rPr>
              <a:t>United Nations (UN)</a:t>
            </a:r>
          </a:p>
          <a:p>
            <a:pPr marL="645750" marR="0" lvl="2"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chemeClr val="tx1"/>
                </a:solidFill>
                <a:effectLst/>
                <a:uLnTx/>
                <a:uFillTx/>
                <a:latin typeface="Arial"/>
                <a:cs typeface="Arial"/>
                <a:sym typeface="Arial"/>
              </a:rPr>
              <a:t>United States (US)</a:t>
            </a:r>
          </a:p>
          <a:p>
            <a:pPr marL="645750" marR="0" lvl="2"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chemeClr val="tx1"/>
                </a:solidFill>
                <a:effectLst/>
                <a:uLnTx/>
                <a:uFillTx/>
                <a:latin typeface="Arial"/>
                <a:cs typeface="Arial"/>
                <a:sym typeface="Arial"/>
              </a:rPr>
              <a:t>United Kingdom (UK)</a:t>
            </a:r>
          </a:p>
          <a:p>
            <a:pPr marL="645750" marR="0" lvl="2"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chemeClr val="tx1"/>
                </a:solidFill>
                <a:effectLst/>
                <a:uLnTx/>
                <a:uFillTx/>
                <a:latin typeface="Arial"/>
                <a:cs typeface="Arial"/>
                <a:sym typeface="Arial"/>
              </a:rPr>
              <a:t>European Union (EU)</a:t>
            </a:r>
          </a:p>
        </p:txBody>
      </p:sp>
    </p:spTree>
    <p:extLst>
      <p:ext uri="{BB962C8B-B14F-4D97-AF65-F5344CB8AC3E}">
        <p14:creationId xmlns:p14="http://schemas.microsoft.com/office/powerpoint/2010/main" val="350747571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402832" y="824793"/>
            <a:ext cx="8086725" cy="2926634"/>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lvl="1" indent="-339725">
              <a:buClr>
                <a:srgbClr val="0989CF"/>
              </a:buClr>
            </a:pPr>
            <a:endParaRPr kumimoji="0" lang="en-US" sz="1150" i="0" strike="noStrike" kern="1200" cap="none" spc="0" normalizeH="0" noProof="0" dirty="0" smtClean="0">
              <a:ln>
                <a:noFill/>
              </a:ln>
              <a:solidFill>
                <a:srgbClr val="545F66"/>
              </a:solidFill>
              <a:effectLst/>
              <a:uLnTx/>
              <a:uFillTx/>
            </a:endParaRPr>
          </a:p>
        </p:txBody>
      </p:sp>
      <p:sp>
        <p:nvSpPr>
          <p:cNvPr id="11" name="Content Placeholder 2"/>
          <p:cNvSpPr txBox="1">
            <a:spLocks/>
          </p:cNvSpPr>
          <p:nvPr/>
        </p:nvSpPr>
        <p:spPr>
          <a:xfrm>
            <a:off x="559089" y="1369904"/>
            <a:ext cx="8086725" cy="2437166"/>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0" lvl="0" indent="0" algn="ctr">
              <a:buClr>
                <a:srgbClr val="0989CF"/>
              </a:buClr>
              <a:buNone/>
              <a:defRPr/>
            </a:pPr>
            <a:r>
              <a:rPr lang="en-US" sz="7200" dirty="0" smtClean="0"/>
              <a:t>Questions?</a:t>
            </a:r>
            <a:endParaRPr kumimoji="0" lang="en-US" sz="7200" i="0" strike="noStrike" kern="1200" cap="none" spc="0" normalizeH="0" noProof="0" dirty="0" smtClean="0">
              <a:ln>
                <a:noFill/>
              </a:ln>
              <a:effectLst/>
              <a:uLnTx/>
              <a:uFillTx/>
            </a:endParaRPr>
          </a:p>
        </p:txBody>
      </p:sp>
    </p:spTree>
    <p:extLst>
      <p:ext uri="{BB962C8B-B14F-4D97-AF65-F5344CB8AC3E}">
        <p14:creationId xmlns:p14="http://schemas.microsoft.com/office/powerpoint/2010/main" val="40022442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395045" cy="3149204"/>
          </a:xfrm>
          <a:prstGeom prst="rect">
            <a:avLst/>
          </a:prstGeom>
        </p:spPr>
        <p:txBody>
          <a:bodyPr vert="horz" lIns="91440" tIns="45720" rIns="91440" bIns="45720" rtlCol="0">
            <a:normAutofit fontScale="775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Prohibit</a:t>
            </a: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 making funds or economic resources available directly or indirectly to/for the benefit of designated persons, dealing in funds or economic resources belonging to designated persons (“DPs</a:t>
            </a:r>
            <a:r>
              <a:rPr kumimoji="0" lang="en-US" sz="1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 (“Asset Freeze” sanctions)</a:t>
            </a:r>
            <a:endPar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L="690563" marR="0" lvl="1" indent="-350838"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2" panose="05020102010507070707" pitchFamily="18" charset="2"/>
              </a:rPr>
              <a:t>Largely overlaps with EU list, but includes independent designations since </a:t>
            </a:r>
            <a:r>
              <a:rPr kumimoji="0" lang="en-GB" sz="18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2" panose="05020102010507070707" pitchFamily="18" charset="2"/>
              </a:rPr>
              <a:t>Brexit</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2" panose="05020102010507070707" pitchFamily="18" charset="2"/>
              </a:rPr>
              <a:t> including under </a:t>
            </a:r>
            <a:r>
              <a:rPr kumimoji="0" lang="en-GB" sz="1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Wingdings 2" panose="05020102010507070707" pitchFamily="18" charset="2"/>
              </a:rPr>
              <a:t>Russia, and human </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2" panose="05020102010507070707" pitchFamily="18" charset="2"/>
              </a:rPr>
              <a:t>rights and corruption regimes</a:t>
            </a:r>
          </a:p>
          <a:p>
            <a:pPr marL="690563" marR="0" lvl="1" indent="-350838"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2" panose="05020102010507070707" pitchFamily="18" charset="2"/>
              </a:rPr>
              <a:t>Restrictions apply to entities 50% or more owned or controlled by the DP (with slightly broader control test than the EU)</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 </a:t>
            </a:r>
          </a:p>
          <a:p>
            <a:pPr marL="690563" marR="0" lvl="1" indent="-350838"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Circumvention also </a:t>
            </a:r>
            <a:r>
              <a:rPr kumimoji="0" lang="en-GB" sz="1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prohibited</a:t>
            </a:r>
          </a:p>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GB" sz="18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Jurisdiction </a:t>
            </a:r>
          </a:p>
          <a:p>
            <a:pPr marL="690563" marR="0" lvl="1" indent="-350838"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UK nationals and legal entities including branches, wherever the activities take place	</a:t>
            </a:r>
            <a:endPar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L="690563" marR="0" lvl="1" indent="-350838"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Individuals or entities who are within </a:t>
            </a: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or undertake activities within</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 the UK’s territory </a:t>
            </a:r>
            <a:endPar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9" name="Title 1"/>
          <p:cNvSpPr>
            <a:spLocks noGrp="1"/>
          </p:cNvSpPr>
          <p:nvPr>
            <p:ph type="title"/>
          </p:nvPr>
        </p:nvSpPr>
        <p:spPr>
          <a:xfrm>
            <a:off x="295645" y="89825"/>
            <a:ext cx="8301100" cy="593723"/>
          </a:xfrm>
        </p:spPr>
        <p:txBody>
          <a:bodyPr>
            <a:noAutofit/>
          </a:bodyPr>
          <a:lstStyle/>
          <a:p>
            <a:pPr algn="l"/>
            <a:r>
              <a:rPr lang="en-GB" sz="2400" dirty="0" smtClean="0"/>
              <a:t>Overview of UK Sanctions</a:t>
            </a:r>
            <a:endParaRPr lang="en-GB" sz="2400" dirty="0"/>
          </a:p>
        </p:txBody>
      </p:sp>
    </p:spTree>
    <p:extLst>
      <p:ext uri="{BB962C8B-B14F-4D97-AF65-F5344CB8AC3E}">
        <p14:creationId xmlns:p14="http://schemas.microsoft.com/office/powerpoint/2010/main" val="12908942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fontScale="92500" lnSpcReduction="1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UK implements </a:t>
            </a:r>
            <a:r>
              <a:rPr kumimoji="0" lang="en-GB" sz="19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over 35 sanctions </a:t>
            </a:r>
            <a:r>
              <a:rPr kumimoji="0" lang="en-GB" sz="1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regimes:</a:t>
            </a: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19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18 UK</a:t>
            </a:r>
            <a:endParaRPr kumimoji="0" lang="en-GB" sz="1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19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12 UK/UN</a:t>
            </a:r>
            <a:endParaRPr kumimoji="0" lang="en-GB" sz="1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19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6 UN</a:t>
            </a:r>
            <a:endParaRPr kumimoji="0" lang="en-GB" sz="1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Domestic counter-terrorism regimes </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The Counter-Terrorism (Sanctions) (EU Exit) Regulations 2019 replaced the Terrorist Asset-Freezing etc. Act 2010 (TAFA) on 31 December 2020 and gives HMT the power designate individuals, groups or entities to further terrorism prevention and protect UK national interests</a:t>
            </a:r>
            <a:endParaRPr kumimoji="0" lang="en-US" sz="1400" b="0" i="0" u="none" strike="noStrike" kern="1200" cap="none" spc="0" normalizeH="0" baseline="0" noProof="0" dirty="0">
              <a:ln>
                <a:noFill/>
              </a:ln>
              <a:solidFill>
                <a:srgbClr val="545F66"/>
              </a:solidFill>
              <a:effectLst/>
              <a:uLnTx/>
              <a:uFillTx/>
              <a:latin typeface="Arial" panose="020B0604020202020204" pitchFamily="34" charset="0"/>
              <a:cs typeface="Arial" panose="020B0604020202020204" pitchFamily="34" charset="0"/>
              <a:sym typeface="Arial"/>
            </a:endParaRPr>
          </a:p>
        </p:txBody>
      </p:sp>
      <p:sp>
        <p:nvSpPr>
          <p:cNvPr id="9" name="Title 1"/>
          <p:cNvSpPr>
            <a:spLocks noGrp="1"/>
          </p:cNvSpPr>
          <p:nvPr>
            <p:ph type="title"/>
          </p:nvPr>
        </p:nvSpPr>
        <p:spPr>
          <a:xfrm>
            <a:off x="295645" y="89825"/>
            <a:ext cx="8301100" cy="593723"/>
          </a:xfrm>
        </p:spPr>
        <p:txBody>
          <a:bodyPr>
            <a:noAutofit/>
          </a:bodyPr>
          <a:lstStyle/>
          <a:p>
            <a:pPr algn="l"/>
            <a:r>
              <a:rPr lang="en-GB" sz="2400" dirty="0" smtClean="0"/>
              <a:t>Overview of UK Sanctions</a:t>
            </a:r>
            <a:endParaRPr lang="en-GB" sz="2400" dirty="0"/>
          </a:p>
        </p:txBody>
      </p:sp>
    </p:spTree>
    <p:extLst>
      <p:ext uri="{BB962C8B-B14F-4D97-AF65-F5344CB8AC3E}">
        <p14:creationId xmlns:p14="http://schemas.microsoft.com/office/powerpoint/2010/main" val="26715214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713508"/>
            <a:ext cx="8600373" cy="2926634"/>
          </a:xfrm>
          <a:prstGeom prst="rect">
            <a:avLst/>
          </a:prstGeom>
        </p:spPr>
        <p:txBody>
          <a:bodyPr vert="horz" lIns="91440" tIns="45720" rIns="91440" bIns="45720" rtlCol="0">
            <a:normAutofit fontScale="85000" lnSpcReduction="1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Sanctions and Anti-Money Laundering Act 2018 (SAMLA) put into place to empower the UK to implement sanctions, including UN and autonomous regimes. It included within it powers relevant to “</a:t>
            </a:r>
            <a:r>
              <a:rPr kumimoji="0" lang="en-US" sz="20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Arial"/>
              </a:rPr>
              <a:t>Magnitsky</a:t>
            </a:r>
            <a:r>
              <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-style” sanctions including, among other things, to:</a:t>
            </a: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promote respect for democracy, the rule of law and good </a:t>
            </a:r>
            <a:r>
              <a:rPr kumimoji="0" lang="en-GB"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governance, </a:t>
            </a:r>
            <a:r>
              <a:rPr kumimoji="0" lang="en-GB" sz="2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and </a:t>
            </a:r>
            <a:endPar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provide accountability for or be a deterrent to gross violations of human rights</a:t>
            </a:r>
            <a:endPar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GB" sz="2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Exceptions set out in the legislation </a:t>
            </a:r>
            <a:endPar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Lists: </a:t>
            </a:r>
            <a:r>
              <a:rPr kumimoji="0" lang="en-GB" sz="1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OFSI </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consolidated list of financial sanctions targets, FCDO Sanctions list (all types of sanctions designations)</a:t>
            </a:r>
          </a:p>
          <a:p>
            <a:pPr marL="1031875" marR="0" lvl="2" indent="-341313"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L="1031875" marR="0" lvl="2" indent="-341313"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9" name="Title 1"/>
          <p:cNvSpPr>
            <a:spLocks noGrp="1"/>
          </p:cNvSpPr>
          <p:nvPr>
            <p:ph type="title"/>
          </p:nvPr>
        </p:nvSpPr>
        <p:spPr>
          <a:xfrm>
            <a:off x="295645" y="89825"/>
            <a:ext cx="8301100" cy="593723"/>
          </a:xfrm>
        </p:spPr>
        <p:txBody>
          <a:bodyPr>
            <a:noAutofit/>
          </a:bodyPr>
          <a:lstStyle/>
          <a:p>
            <a:pPr algn="l"/>
            <a:r>
              <a:rPr lang="en-GB" sz="2400" dirty="0" smtClean="0"/>
              <a:t>Overview of UK Sanctions</a:t>
            </a:r>
            <a:endParaRPr lang="en-GB" sz="2400" dirty="0"/>
          </a:p>
        </p:txBody>
      </p:sp>
    </p:spTree>
    <p:extLst>
      <p:ext uri="{BB962C8B-B14F-4D97-AF65-F5344CB8AC3E}">
        <p14:creationId xmlns:p14="http://schemas.microsoft.com/office/powerpoint/2010/main" val="2534851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201699" y="683548"/>
            <a:ext cx="8600373" cy="3260488"/>
          </a:xfrm>
          <a:prstGeom prst="rect">
            <a:avLst/>
          </a:prstGeom>
        </p:spPr>
        <p:txBody>
          <a:bodyPr vert="horz" lIns="91440" tIns="45720" rIns="91440" bIns="45720" rtlCol="0">
            <a:normAutofit fontScale="475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GB"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Global Human Rights regime was the first set of regulations under SAMLA, went into effect 6 July 2020, measures to deter violations of:</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right to life</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right not to be subjected to torture or cruel, inhuman or degrading treatment or punishment</a:t>
            </a:r>
          </a:p>
          <a:p>
            <a:pPr marL="1031875" marR="0" lvl="2" indent="-341313"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right to be free from slavery, not to be held in servitude or required to perform forced or compulsory </a:t>
            </a:r>
            <a:r>
              <a:rPr kumimoji="0" lang="en-US" sz="24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Arial"/>
              </a:rPr>
              <a:t>labour</a:t>
            </a:r>
            <a:endParaRPr kumimoji="0" lang="en-GB"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Currently </a:t>
            </a:r>
            <a:r>
              <a:rPr kumimoji="0" lang="en-GB" sz="2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75 </a:t>
            </a:r>
            <a:r>
              <a:rPr kumimoji="0" lang="en-GB"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individuals, 6 entities </a:t>
            </a:r>
            <a:endPar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Detailed guidance on considerations for designations under the GHR</a:t>
            </a:r>
          </a:p>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 Global Anti-Corruption Sanctions Regulations 2021 went into effect 26 April 2021, enable designations of persons involved in “serious corruption” (bribery or misappropriation – only covers public corruption, but includes persons involved in laundering proceeds of corruption)</a:t>
            </a:r>
          </a:p>
          <a:p>
            <a:pPr marR="0" lvl="1"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Currently 27 individuals </a:t>
            </a:r>
          </a:p>
          <a:p>
            <a:pPr marL="339725" marR="0" lvl="0" indent="-339725" algn="l" defTabSz="914400" rtl="0" eaLnBrk="1" fontAlgn="auto" latinLnBrk="0" hangingPunct="1">
              <a:lnSpc>
                <a:spcPct val="100000"/>
              </a:lnSpc>
              <a:spcBef>
                <a:spcPts val="0"/>
              </a:spcBef>
              <a:spcAft>
                <a:spcPts val="1200"/>
              </a:spcAft>
              <a:buClr>
                <a:srgbClr val="4285F4"/>
              </a:buClr>
              <a:buSzTx/>
              <a:buFont typeface="Wingdings" panose="05000000000000000000" pitchFamily="2" charset="2"/>
              <a:buChar char="§"/>
              <a:tabLst/>
              <a:defRPr/>
            </a:pPr>
            <a:r>
              <a:rPr kumimoji="0" lang="en-GB"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rPr>
              <a:t>US announced support and coordination with the UK on GHR and Anti-Corruption </a:t>
            </a:r>
            <a:r>
              <a:rPr kumimoji="0" lang="en-GB" sz="2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rPr>
              <a:t>sanctions</a:t>
            </a:r>
            <a:endPar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L="1031875" marR="0" lvl="2" indent="-341313"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endPar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marL="690563" marR="0" lvl="1" indent="-339725" algn="l" defTabSz="914400" rtl="0" eaLnBrk="1" fontAlgn="auto" latinLnBrk="0" hangingPunct="1">
              <a:lnSpc>
                <a:spcPct val="100000"/>
              </a:lnSpc>
              <a:spcBef>
                <a:spcPts val="0"/>
              </a:spcBef>
              <a:spcAft>
                <a:spcPts val="1200"/>
              </a:spcAft>
              <a:buClr>
                <a:srgbClr val="0989CF"/>
              </a:buClr>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9" name="Title 1"/>
          <p:cNvSpPr>
            <a:spLocks noGrp="1"/>
          </p:cNvSpPr>
          <p:nvPr>
            <p:ph type="title"/>
          </p:nvPr>
        </p:nvSpPr>
        <p:spPr>
          <a:xfrm>
            <a:off x="295645" y="89825"/>
            <a:ext cx="8301100" cy="593723"/>
          </a:xfrm>
        </p:spPr>
        <p:txBody>
          <a:bodyPr>
            <a:noAutofit/>
          </a:bodyPr>
          <a:lstStyle/>
          <a:p>
            <a:pPr algn="l"/>
            <a:r>
              <a:rPr lang="en-GB" sz="2400" dirty="0" smtClean="0"/>
              <a:t>Overview of UK Sanctions</a:t>
            </a:r>
            <a:endParaRPr lang="en-GB" sz="2400" dirty="0"/>
          </a:p>
        </p:txBody>
      </p:sp>
    </p:spTree>
    <p:extLst>
      <p:ext uri="{BB962C8B-B14F-4D97-AF65-F5344CB8AC3E}">
        <p14:creationId xmlns:p14="http://schemas.microsoft.com/office/powerpoint/2010/main" val="40677735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r>
              <a:rPr dirty="0"/>
              <a:t>This training has received financial and technical support from Advocates for International Development’s Rule of Law Expertise UK (ROLE UK) </a:t>
            </a:r>
            <a:r>
              <a:rPr dirty="0" err="1"/>
              <a:t>Programme</a:t>
            </a:r>
            <a:r>
              <a:rPr dirty="0"/>
              <a:t> and </a:t>
            </a:r>
            <a:r>
              <a:rPr dirty="0" err="1"/>
              <a:t>UKAid</a:t>
            </a:r>
            <a:endParaRPr dirty="0"/>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9" name="Title 1"/>
          <p:cNvSpPr>
            <a:spLocks noGrp="1"/>
          </p:cNvSpPr>
          <p:nvPr>
            <p:ph type="title"/>
          </p:nvPr>
        </p:nvSpPr>
        <p:spPr>
          <a:xfrm>
            <a:off x="351335" y="129579"/>
            <a:ext cx="8301100" cy="583929"/>
          </a:xfrm>
        </p:spPr>
        <p:txBody>
          <a:bodyPr>
            <a:noAutofit/>
          </a:bodyPr>
          <a:lstStyle/>
          <a:p>
            <a:pPr algn="l"/>
            <a:r>
              <a:rPr lang="en-US" sz="2400" dirty="0"/>
              <a:t>Overview of UK Sanctions Regime </a:t>
            </a:r>
            <a:endParaRPr lang="en-GB" sz="2400" dirty="0"/>
          </a:p>
        </p:txBody>
      </p:sp>
      <p:sp>
        <p:nvSpPr>
          <p:cNvPr id="12" name="Content Placeholder 2"/>
          <p:cNvSpPr txBox="1">
            <a:spLocks/>
          </p:cNvSpPr>
          <p:nvPr/>
        </p:nvSpPr>
        <p:spPr>
          <a:xfrm>
            <a:off x="351335" y="713508"/>
            <a:ext cx="8086725" cy="2266566"/>
          </a:xfrm>
          <a:prstGeom prst="rect">
            <a:avLst/>
          </a:prstGeom>
        </p:spPr>
        <p:txBody>
          <a:bodyPr vert="horz" lIns="91440" tIns="45720" rIns="91440" bIns="45720" rtlCol="0">
            <a:noAutofit/>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0" lvl="0" indent="0">
              <a:buClr>
                <a:srgbClr val="0989CF"/>
              </a:buClr>
              <a:buNone/>
              <a:defRPr/>
            </a:pPr>
            <a:r>
              <a:rPr lang="en-US" sz="1250" b="1" u="sng" dirty="0" smtClean="0"/>
              <a:t>Recent Changes in the UK Sanctions Regime</a:t>
            </a:r>
          </a:p>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r>
              <a:rPr lang="en-US" sz="1250" dirty="0" smtClean="0"/>
              <a:t>The</a:t>
            </a:r>
            <a:r>
              <a:rPr lang="en-US" sz="1250" b="1" dirty="0" smtClean="0"/>
              <a:t> Economic Crime (Transparency and Enforcement) Act 2022 </a:t>
            </a:r>
            <a:r>
              <a:rPr lang="en-US" sz="1250" dirty="0" smtClean="0"/>
              <a:t>enhances the UK’s sanction regime in a manner that will likely allow the OFSI to more easily impose fines for breaches of sanctions law. </a:t>
            </a:r>
          </a:p>
          <a:p>
            <a:pPr marL="339725" marR="0" lvl="0" indent="-339725" algn="l" defTabSz="914400" rtl="0" eaLnBrk="1" fontAlgn="auto" latinLnBrk="0" hangingPunct="1">
              <a:lnSpc>
                <a:spcPct val="100000"/>
              </a:lnSpc>
              <a:spcBef>
                <a:spcPts val="0"/>
              </a:spcBef>
              <a:spcAft>
                <a:spcPts val="1200"/>
              </a:spcAft>
              <a:buClr>
                <a:srgbClr val="0989CF"/>
              </a:buClr>
              <a:buSzTx/>
              <a:buFont typeface="Wingdings" panose="05000000000000000000" pitchFamily="2" charset="2"/>
              <a:buChar char="§"/>
              <a:tabLst/>
              <a:defRPr/>
            </a:pPr>
            <a:r>
              <a:rPr lang="en-US" sz="1250" dirty="0" smtClean="0"/>
              <a:t>The law, which received royal assent on March 15, 2022, enacted the following changes:</a:t>
            </a:r>
          </a:p>
          <a:p>
            <a:pPr lvl="1" indent="-339725">
              <a:buClr>
                <a:srgbClr val="0989CF"/>
              </a:buClr>
              <a:buFont typeface="Arial" panose="020B0604020202020204" pitchFamily="34" charset="0"/>
              <a:buChar char="•"/>
              <a:defRPr/>
            </a:pPr>
            <a:r>
              <a:rPr lang="en-US" sz="1250" dirty="0" smtClean="0"/>
              <a:t>Alleged breaches of sanction laws are now assessed with a </a:t>
            </a:r>
            <a:r>
              <a:rPr lang="en-US" sz="1250" u="sng" dirty="0" smtClean="0"/>
              <a:t>strict liability test</a:t>
            </a:r>
            <a:r>
              <a:rPr lang="en-US" sz="1250" dirty="0" smtClean="0"/>
              <a:t>, eliminating the knowledge requirement. </a:t>
            </a:r>
          </a:p>
          <a:p>
            <a:pPr lvl="1">
              <a:buClr>
                <a:srgbClr val="0989CF"/>
              </a:buClr>
              <a:buFont typeface="Arial" panose="020B0604020202020204" pitchFamily="34" charset="0"/>
              <a:buChar char="•"/>
              <a:defRPr/>
            </a:pPr>
            <a:r>
              <a:rPr lang="en-US" sz="1250" dirty="0" smtClean="0"/>
              <a:t>OFSI now has the power to “</a:t>
            </a:r>
            <a:r>
              <a:rPr lang="en-US" sz="1250" u="sng" dirty="0" smtClean="0"/>
              <a:t>name and shame</a:t>
            </a:r>
            <a:r>
              <a:rPr lang="en-US" sz="1250" dirty="0" smtClean="0"/>
              <a:t>” firms that have breached sanctions but not received fines. </a:t>
            </a:r>
            <a:endParaRPr lang="en-US" sz="1250" dirty="0"/>
          </a:p>
          <a:p>
            <a:pPr lvl="1" indent="-339725">
              <a:buClr>
                <a:srgbClr val="0989CF"/>
              </a:buClr>
              <a:buFont typeface="Arial" panose="020B0604020202020204" pitchFamily="34" charset="0"/>
              <a:buChar char="•"/>
              <a:defRPr/>
            </a:pPr>
            <a:r>
              <a:rPr lang="en-US" sz="1250" dirty="0" smtClean="0"/>
              <a:t>The law also </a:t>
            </a:r>
            <a:r>
              <a:rPr lang="en-US" sz="1250" u="sng" dirty="0" smtClean="0"/>
              <a:t>streamlines</a:t>
            </a:r>
            <a:r>
              <a:rPr lang="en-US" sz="1250" dirty="0" smtClean="0"/>
              <a:t> the implementation of sanctions, as a government minister no longer needs to personally undertake reviews of penalties for breaches of sanctions laws.</a:t>
            </a:r>
          </a:p>
        </p:txBody>
      </p:sp>
    </p:spTree>
    <p:extLst>
      <p:ext uri="{BB962C8B-B14F-4D97-AF65-F5344CB8AC3E}">
        <p14:creationId xmlns:p14="http://schemas.microsoft.com/office/powerpoint/2010/main" val="35554025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60;p13"/>
          <p:cNvSpPr txBox="1"/>
          <p:nvPr/>
        </p:nvSpPr>
        <p:spPr>
          <a:xfrm>
            <a:off x="201699" y="4538400"/>
            <a:ext cx="8684702" cy="483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just">
              <a:defRPr sz="1100" i="1"/>
            </a:lvl1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sz="1100" b="0" i="1" u="none" strike="noStrike" kern="0" cap="none" spc="0" normalizeH="0" baseline="0" noProof="0" dirty="0">
                <a:ln>
                  <a:noFill/>
                </a:ln>
                <a:solidFill>
                  <a:srgbClr val="000000"/>
                </a:solidFill>
                <a:effectLst/>
                <a:uLnTx/>
                <a:uFillTx/>
                <a:latin typeface="Arial"/>
                <a:cs typeface="Arial"/>
                <a:sym typeface="Arial"/>
              </a:rPr>
              <a:t>This training has received financial and technical support from Advocates for International Development’s Rule of Law Expertise UK (ROLE UK) </a:t>
            </a:r>
            <a:r>
              <a:rPr kumimoji="0" sz="1100" b="0" i="1" u="none" strike="noStrike" kern="0" cap="none" spc="0" normalizeH="0" baseline="0" noProof="0" dirty="0" err="1">
                <a:ln>
                  <a:noFill/>
                </a:ln>
                <a:solidFill>
                  <a:srgbClr val="000000"/>
                </a:solidFill>
                <a:effectLst/>
                <a:uLnTx/>
                <a:uFillTx/>
                <a:latin typeface="Arial"/>
                <a:cs typeface="Arial"/>
                <a:sym typeface="Arial"/>
              </a:rPr>
              <a:t>Programme</a:t>
            </a:r>
            <a:r>
              <a:rPr kumimoji="0" sz="1100" b="0" i="1" u="none" strike="noStrike" kern="0" cap="none" spc="0" normalizeH="0" baseline="0" noProof="0" dirty="0">
                <a:ln>
                  <a:noFill/>
                </a:ln>
                <a:solidFill>
                  <a:srgbClr val="000000"/>
                </a:solidFill>
                <a:effectLst/>
                <a:uLnTx/>
                <a:uFillTx/>
                <a:latin typeface="Arial"/>
                <a:cs typeface="Arial"/>
                <a:sym typeface="Arial"/>
              </a:rPr>
              <a:t> and </a:t>
            </a:r>
            <a:r>
              <a:rPr kumimoji="0" sz="1100" b="0" i="1" u="none" strike="noStrike" kern="0" cap="none" spc="0" normalizeH="0" baseline="0" noProof="0" dirty="0" err="1">
                <a:ln>
                  <a:noFill/>
                </a:ln>
                <a:solidFill>
                  <a:srgbClr val="000000"/>
                </a:solidFill>
                <a:effectLst/>
                <a:uLnTx/>
                <a:uFillTx/>
                <a:latin typeface="Arial"/>
                <a:cs typeface="Arial"/>
                <a:sym typeface="Arial"/>
              </a:rPr>
              <a:t>UKAid</a:t>
            </a:r>
            <a:endParaRPr kumimoji="0" sz="11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09"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0"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1"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pic>
        <p:nvPicPr>
          <p:cNvPr id="112" name="ILP logo.png" descr="ILP logo.png"/>
          <p:cNvPicPr>
            <a:picLocks noChangeAspect="1"/>
          </p:cNvPicPr>
          <p:nvPr/>
        </p:nvPicPr>
        <p:blipFill>
          <a:blip r:embed="rId6">
            <a:extLst/>
          </a:blip>
          <a:stretch>
            <a:fillRect/>
          </a:stretch>
        </p:blipFill>
        <p:spPr>
          <a:xfrm>
            <a:off x="6301495" y="3862712"/>
            <a:ext cx="1428290" cy="483081"/>
          </a:xfrm>
          <a:prstGeom prst="rect">
            <a:avLst/>
          </a:prstGeom>
          <a:ln w="12700">
            <a:miter lim="400000"/>
          </a:ln>
        </p:spPr>
      </p:pic>
      <p:sp>
        <p:nvSpPr>
          <p:cNvPr id="8" name="Content Placeholder 2"/>
          <p:cNvSpPr txBox="1">
            <a:spLocks/>
          </p:cNvSpPr>
          <p:nvPr/>
        </p:nvSpPr>
        <p:spPr>
          <a:xfrm>
            <a:off x="146008" y="441001"/>
            <a:ext cx="8600373" cy="3341812"/>
          </a:xfrm>
          <a:prstGeom prst="rect">
            <a:avLst/>
          </a:prstGeom>
        </p:spPr>
        <p:txBody>
          <a:bodyPr vert="horz" lIns="91440" tIns="45720" rIns="91440" bIns="45720" rtlCol="0">
            <a:normAutofit fontScale="92500" lnSpcReduction="20000"/>
          </a:bodyPr>
          <a:lstStyle>
            <a:lvl1pPr marL="339725" marR="0" lvl="0"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1pPr>
            <a:lvl2pPr marL="690563" marR="0" lvl="1" indent="-3508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2pPr>
            <a:lvl3pPr marL="1031875" marR="0" lvl="2" indent="-341313"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3pPr>
            <a:lvl4pPr marL="1371600" marR="0" lvl="3" indent="-339725"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lang="en-US" sz="2000" b="0" i="0" u="none" strike="noStrike" kern="1200" cap="none" spc="0" baseline="0" noProof="0" dirty="0" smtClean="0">
                <a:solidFill>
                  <a:schemeClr val="tx1"/>
                </a:solidFill>
                <a:uFillTx/>
                <a:latin typeface="Arial" panose="020B0604020202020204" pitchFamily="34" charset="0"/>
                <a:ea typeface=""/>
                <a:cs typeface="Arial" panose="020B0604020202020204" pitchFamily="34" charset="0"/>
              </a:defRPr>
            </a:lvl4pPr>
            <a:lvl5pPr marL="1711325" marR="0" lvl="4" indent="-339725"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
              <a:tabLst/>
              <a:defRPr lang="en-US" sz="2000" b="0" i="0" u="none" strike="noStrike" kern="1200" cap="none" spc="0" baseline="0" noProof="0" dirty="0">
                <a:solidFill>
                  <a:schemeClr val="tx1"/>
                </a:solidFill>
                <a:uFillTx/>
                <a:latin typeface="Arial" panose="020B0604020202020204" pitchFamily="34" charset="0"/>
                <a:ea typeface=""/>
                <a:cs typeface="Arial" panose="020B0604020202020204" pitchFamily="34" charset="0"/>
              </a:defRPr>
            </a:lvl5pPr>
          </a:lstStyle>
          <a:p>
            <a:pPr marL="339725" marR="0" lvl="1" indent="0" algn="l" defTabSz="914400" rtl="0" eaLnBrk="1" fontAlgn="auto" latinLnBrk="0" hangingPunct="1">
              <a:lnSpc>
                <a:spcPct val="100000"/>
              </a:lnSpc>
              <a:spcBef>
                <a:spcPts val="0"/>
              </a:spcBef>
              <a:spcAft>
                <a:spcPts val="1200"/>
              </a:spcAft>
              <a:buClr>
                <a:srgbClr val="4285F4"/>
              </a:buClr>
              <a:buSzTx/>
              <a:buFont typeface="Arial" panose="020B0604020202020204" pitchFamily="34" charset="0"/>
              <a:buNone/>
              <a:tabLst/>
              <a:defRPr/>
            </a:pP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indent="-341313">
              <a:buClr>
                <a:srgbClr val="4285F4"/>
              </a:buClr>
              <a:defRPr/>
            </a:pPr>
            <a:r>
              <a:rPr kumimoji="0" lang="en-GB" sz="1700" b="1" i="0" u="none" strike="noStrike" kern="1200" cap="none" spc="0" normalizeH="0" baseline="0" noProof="0" dirty="0" smtClean="0">
                <a:ln>
                  <a:noFill/>
                </a:ln>
                <a:effectLst/>
                <a:uLnTx/>
                <a:uFillTx/>
                <a:latin typeface="+mn-lt"/>
                <a:cs typeface="Arial" panose="020B0604020202020204" pitchFamily="34" charset="0"/>
                <a:sym typeface="Arial"/>
              </a:rPr>
              <a:t>Measures which can be imposed:</a:t>
            </a:r>
            <a:endParaRPr kumimoji="0" lang="en-US" sz="1700" b="1" i="0" u="none" strike="noStrike" kern="1200" cap="none" spc="0" normalizeH="0" baseline="0" noProof="0" dirty="0" smtClean="0">
              <a:ln>
                <a:noFill/>
              </a:ln>
              <a:effectLst/>
              <a:uLnTx/>
              <a:uFillTx/>
              <a:latin typeface="+mn-lt"/>
              <a:cs typeface="Arial" panose="020B0604020202020204" pitchFamily="34" charset="0"/>
              <a:sym typeface="Arial"/>
            </a:endParaRPr>
          </a:p>
          <a:p>
            <a:pPr lvl="1" indent="-341313">
              <a:buClr>
                <a:srgbClr val="4285F4"/>
              </a:buClr>
              <a:buFont typeface="Wingdings" panose="05000000000000000000" pitchFamily="2" charset="2"/>
              <a:buChar char="§"/>
              <a:defRPr/>
            </a:pPr>
            <a:r>
              <a:rPr kumimoji="0" lang="en-US" sz="1700" b="1" i="0" u="none" strike="noStrike" kern="1200" cap="none" spc="0" normalizeH="0" baseline="0" noProof="0" dirty="0" smtClean="0">
                <a:ln>
                  <a:noFill/>
                </a:ln>
                <a:effectLst/>
                <a:uLnTx/>
                <a:uFillTx/>
                <a:latin typeface="+mn-lt"/>
                <a:cs typeface="Arial" panose="020B0604020202020204" pitchFamily="34" charset="0"/>
                <a:sym typeface="Arial"/>
              </a:rPr>
              <a:t>Asset Freezes</a:t>
            </a:r>
            <a:r>
              <a:rPr kumimoji="0" lang="en-US" sz="1700" b="0" i="0" u="none" strike="noStrike" kern="1200" cap="none" spc="0" normalizeH="0" baseline="0" noProof="0" dirty="0" smtClean="0">
                <a:ln>
                  <a:noFill/>
                </a:ln>
                <a:effectLst/>
                <a:uLnTx/>
                <a:uFillTx/>
                <a:latin typeface="+mn-lt"/>
                <a:cs typeface="Arial" panose="020B0604020202020204" pitchFamily="34" charset="0"/>
                <a:sym typeface="Arial"/>
              </a:rPr>
              <a:t>: </a:t>
            </a:r>
          </a:p>
          <a:p>
            <a:pPr lvl="2" indent="-339725">
              <a:buClr>
                <a:srgbClr val="4285F4"/>
              </a:buClr>
              <a:buFont typeface="Arial" panose="020B0604020202020204" pitchFamily="34" charset="0"/>
              <a:buChar char="•"/>
              <a:defRPr/>
            </a:pPr>
            <a:r>
              <a:rPr kumimoji="0" lang="en-US" sz="1700" b="0" i="0" u="none" strike="noStrike" kern="1200" cap="none" spc="0" normalizeH="0" baseline="0" noProof="0" dirty="0" smtClean="0">
                <a:ln>
                  <a:noFill/>
                </a:ln>
                <a:effectLst/>
                <a:uLnTx/>
                <a:uFillTx/>
                <a:latin typeface="+mn-lt"/>
                <a:cs typeface="Arial" panose="020B0604020202020204" pitchFamily="34" charset="0"/>
                <a:sym typeface="Arial"/>
              </a:rPr>
              <a:t>Freezing funds and economic resources so that they are not available to or for the benefit of designated persons, directly or indirectly. </a:t>
            </a:r>
          </a:p>
          <a:p>
            <a:pPr lvl="1" indent="-341313">
              <a:buClr>
                <a:srgbClr val="4285F4"/>
              </a:buClr>
              <a:buFont typeface="Wingdings" panose="05000000000000000000" pitchFamily="2" charset="2"/>
              <a:buChar char="§"/>
              <a:defRPr/>
            </a:pPr>
            <a:r>
              <a:rPr kumimoji="0" lang="en-US" sz="1700" b="1" i="0" u="none" strike="noStrike" kern="1200" cap="none" spc="0" normalizeH="0" baseline="0" noProof="0" dirty="0" smtClean="0">
                <a:ln>
                  <a:noFill/>
                </a:ln>
                <a:effectLst/>
                <a:uLnTx/>
                <a:uFillTx/>
                <a:latin typeface="+mn-lt"/>
                <a:cs typeface="Arial" panose="020B0604020202020204" pitchFamily="34" charset="0"/>
                <a:sym typeface="Arial"/>
              </a:rPr>
              <a:t>Travel Ban</a:t>
            </a:r>
            <a:r>
              <a:rPr kumimoji="0" lang="en-US" sz="1700" b="0" i="0" u="none" strike="noStrike" kern="1200" cap="none" spc="0" normalizeH="0" baseline="0" noProof="0" dirty="0" smtClean="0">
                <a:ln>
                  <a:noFill/>
                </a:ln>
                <a:effectLst/>
                <a:uLnTx/>
                <a:uFillTx/>
                <a:latin typeface="+mn-lt"/>
                <a:cs typeface="Arial" panose="020B0604020202020204" pitchFamily="34" charset="0"/>
                <a:sym typeface="Arial"/>
              </a:rPr>
              <a:t>: </a:t>
            </a:r>
          </a:p>
          <a:p>
            <a:pPr lvl="2">
              <a:buClr>
                <a:srgbClr val="4285F4"/>
              </a:buClr>
              <a:buFont typeface="Arial" panose="020B0604020202020204" pitchFamily="34" charset="0"/>
              <a:buChar char="•"/>
              <a:defRPr/>
            </a:pPr>
            <a:r>
              <a:rPr kumimoji="0" lang="en-US" sz="1700" b="0" i="0" u="none" strike="noStrike" kern="1200" cap="none" spc="0" normalizeH="0" baseline="0" noProof="0" dirty="0" smtClean="0">
                <a:ln>
                  <a:noFill/>
                </a:ln>
                <a:effectLst/>
                <a:uLnTx/>
                <a:uFillTx/>
                <a:latin typeface="+mn-lt"/>
                <a:cs typeface="Arial" panose="020B0604020202020204" pitchFamily="34" charset="0"/>
                <a:sym typeface="Arial"/>
              </a:rPr>
              <a:t>Immigration restrictions on designated persons. Designated persons become an “excluded person” for purposes of the Immigration Act 1971. Persons will not be allowed to enter or remain in UK. </a:t>
            </a:r>
          </a:p>
          <a:p>
            <a:pPr marL="284162" indent="-285750">
              <a:buClr>
                <a:srgbClr val="4285F4"/>
              </a:buClr>
              <a:defRPr/>
            </a:pPr>
            <a:r>
              <a:rPr kumimoji="0" lang="en-US" sz="1700" b="0" i="0" u="none" strike="noStrike" kern="1200" cap="none" spc="0" normalizeH="0" baseline="0" noProof="0" dirty="0" smtClean="0">
                <a:ln>
                  <a:noFill/>
                </a:ln>
                <a:effectLst/>
                <a:uLnTx/>
                <a:uFillTx/>
                <a:latin typeface="+mn-lt"/>
                <a:cs typeface="Arial" panose="020B0604020202020204" pitchFamily="34" charset="0"/>
                <a:sym typeface="Arial"/>
              </a:rPr>
              <a:t>When asset freezes have been imposed, UK</a:t>
            </a:r>
            <a:r>
              <a:rPr kumimoji="0" lang="en-US" sz="1700" b="0" i="0" u="none" strike="noStrike" kern="1200" cap="none" spc="0" normalizeH="0" noProof="0" dirty="0" smtClean="0">
                <a:ln>
                  <a:noFill/>
                </a:ln>
                <a:effectLst/>
                <a:uLnTx/>
                <a:uFillTx/>
                <a:latin typeface="+mn-lt"/>
                <a:cs typeface="Arial" panose="020B0604020202020204" pitchFamily="34" charset="0"/>
                <a:sym typeface="Arial"/>
              </a:rPr>
              <a:t> persons are required to “freeze” assets within their control. There are limited criteria for which a DP can use their assets.</a:t>
            </a:r>
            <a:endParaRPr kumimoji="0" lang="en-US" sz="1400" b="0" i="0" u="none" strike="noStrike" kern="1200" cap="none" spc="0" normalizeH="0" baseline="0" noProof="0" dirty="0">
              <a:ln>
                <a:noFill/>
              </a:ln>
              <a:effectLst/>
              <a:uLnTx/>
              <a:uFillTx/>
              <a:latin typeface="+mn-lt"/>
              <a:cs typeface="Arial" panose="020B0604020202020204" pitchFamily="34" charset="0"/>
              <a:sym typeface="Arial"/>
            </a:endParaRPr>
          </a:p>
        </p:txBody>
      </p:sp>
      <p:sp>
        <p:nvSpPr>
          <p:cNvPr id="9" name="Title 1"/>
          <p:cNvSpPr>
            <a:spLocks noGrp="1"/>
          </p:cNvSpPr>
          <p:nvPr>
            <p:ph type="title"/>
          </p:nvPr>
        </p:nvSpPr>
        <p:spPr>
          <a:xfrm>
            <a:off x="295645" y="89825"/>
            <a:ext cx="8301100" cy="593723"/>
          </a:xfrm>
        </p:spPr>
        <p:txBody>
          <a:bodyPr>
            <a:noAutofit/>
          </a:bodyPr>
          <a:lstStyle/>
          <a:p>
            <a:pPr algn="l"/>
            <a:r>
              <a:rPr lang="en-US" sz="2400" dirty="0"/>
              <a:t>Overview of UK </a:t>
            </a:r>
            <a:r>
              <a:rPr lang="en-US" sz="2400" dirty="0" smtClean="0"/>
              <a:t>Anti-Corruption Sanctions</a:t>
            </a:r>
            <a:endParaRPr lang="en-GB" sz="2400" dirty="0"/>
          </a:p>
        </p:txBody>
      </p:sp>
    </p:spTree>
    <p:extLst>
      <p:ext uri="{BB962C8B-B14F-4D97-AF65-F5344CB8AC3E}">
        <p14:creationId xmlns:p14="http://schemas.microsoft.com/office/powerpoint/2010/main" val="1580538720"/>
      </p:ext>
    </p:extLst>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5463</Words>
  <Application>Microsoft Office PowerPoint</Application>
  <PresentationFormat>On-screen Show (16:9)</PresentationFormat>
  <Paragraphs>425</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Wingdings</vt:lpstr>
      <vt:lpstr>Wingdings 2</vt:lpstr>
      <vt:lpstr>Simple Light</vt:lpstr>
      <vt:lpstr>UK Anti-Corruption  Sanctions Presentation  </vt:lpstr>
      <vt:lpstr>Agenda</vt:lpstr>
      <vt:lpstr>Introduction to Sanctions </vt:lpstr>
      <vt:lpstr>Overview of UK Sanctions</vt:lpstr>
      <vt:lpstr>Overview of UK Sanctions</vt:lpstr>
      <vt:lpstr>Overview of UK Sanctions</vt:lpstr>
      <vt:lpstr>Overview of UK Sanctions</vt:lpstr>
      <vt:lpstr>Overview of UK Sanctions Regime </vt:lpstr>
      <vt:lpstr>Overview of UK Anti-Corruption Sanctions</vt:lpstr>
      <vt:lpstr>Overview of UK Anti-Corruption Sanctions</vt:lpstr>
      <vt:lpstr>Overview of UK Anti-Corruption Sanctions</vt:lpstr>
      <vt:lpstr>Overview of UK Anti-Corruption Sanctions</vt:lpstr>
      <vt:lpstr>Overview of UK Anti-Corruption Sanctions</vt:lpstr>
      <vt:lpstr>Overview of UK Anti-Corruption Sanctions</vt:lpstr>
      <vt:lpstr>Overview of UK Anti-Corruption Sanctions</vt:lpstr>
      <vt:lpstr>Overview of UK Anti-Corruption Sanctions</vt:lpstr>
      <vt:lpstr>Overview of UK Anti-Corruption Sanctions</vt:lpstr>
      <vt:lpstr>Overview of UK Anti-Corruption Sanctions</vt:lpstr>
      <vt:lpstr>Requesting Sanctions Designations</vt:lpstr>
      <vt:lpstr>Requesting Sanctions Designations</vt:lpstr>
      <vt:lpstr>Overview of UK Anti-Corruption Sanctions</vt:lpstr>
      <vt:lpstr>Requesting Sanctions Designations</vt:lpstr>
      <vt:lpstr> Practical Considerations</vt:lpstr>
      <vt:lpstr>Practical Considerations</vt:lpstr>
      <vt:lpstr>Practical Considerations</vt:lpstr>
      <vt:lpstr>Practical Considerations</vt:lpstr>
      <vt:lpstr>Practical Considerations</vt:lpstr>
      <vt:lpstr>Practical Considerations</vt:lpstr>
      <vt:lpstr>Case Study: OFSI Penalty Against TransferGo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dc:title>
  <dc:creator>Navabi, Zachary</dc:creator>
  <cp:lastModifiedBy>Paige Berges</cp:lastModifiedBy>
  <cp:revision>56</cp:revision>
  <cp:lastPrinted>2022-05-16T13:42:29Z</cp:lastPrinted>
  <dcterms:modified xsi:type="dcterms:W3CDTF">2022-06-01T08:05:30Z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False</vt:lpwstr>
  </property>
</Properties>
</file>