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Garamond"/>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gp0zUbO53kuVgzjPqXqbp9I/g4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aramond-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Garamond-italic.fntdata"/><Relationship Id="rId10" Type="http://schemas.openxmlformats.org/officeDocument/2006/relationships/slide" Target="slides/slide6.xml"/><Relationship Id="rId32" Type="http://schemas.openxmlformats.org/officeDocument/2006/relationships/font" Target="fonts/Garamond-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Garamond-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8"/>
          <p:cNvSpPr txBox="1"/>
          <p:nvPr>
            <p:ph type="title"/>
          </p:nvPr>
        </p:nvSpPr>
        <p:spPr>
          <a:xfrm>
            <a:off x="311708" y="744574"/>
            <a:ext cx="8520601" cy="20526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28"/>
          <p:cNvSpPr txBox="1"/>
          <p:nvPr>
            <p:ph idx="1" type="body"/>
          </p:nvPr>
        </p:nvSpPr>
        <p:spPr>
          <a:xfrm>
            <a:off x="311699" y="2834125"/>
            <a:ext cx="8520602" cy="7926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2" name="Google Shape;12;p28"/>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42" name="Shape 42"/>
        <p:cNvGrpSpPr/>
        <p:nvPr/>
      </p:nvGrpSpPr>
      <p:grpSpPr>
        <a:xfrm>
          <a:off x="0" y="0"/>
          <a:ext cx="0" cy="0"/>
          <a:chOff x="0" y="0"/>
          <a:chExt cx="0" cy="0"/>
        </a:xfrm>
      </p:grpSpPr>
      <p:sp>
        <p:nvSpPr>
          <p:cNvPr id="43" name="Google Shape;43;p37"/>
          <p:cNvSpPr txBox="1"/>
          <p:nvPr>
            <p:ph hasCustomPrompt="1" type="title"/>
          </p:nvPr>
        </p:nvSpPr>
        <p:spPr>
          <a:xfrm>
            <a:off x="311699" y="1106125"/>
            <a:ext cx="8520602"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t>xx%</a:t>
            </a:r>
          </a:p>
        </p:txBody>
      </p:sp>
      <p:sp>
        <p:nvSpPr>
          <p:cNvPr id="44" name="Google Shape;44;p37"/>
          <p:cNvSpPr txBox="1"/>
          <p:nvPr>
            <p:ph idx="1" type="body"/>
          </p:nvPr>
        </p:nvSpPr>
        <p:spPr>
          <a:xfrm>
            <a:off x="311699" y="3152225"/>
            <a:ext cx="8520602"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5" name="Google Shape;45;p37"/>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3" name="Shape 13"/>
        <p:cNvGrpSpPr/>
        <p:nvPr/>
      </p:nvGrpSpPr>
      <p:grpSpPr>
        <a:xfrm>
          <a:off x="0" y="0"/>
          <a:ext cx="0" cy="0"/>
          <a:chOff x="0" y="0"/>
          <a:chExt cx="0" cy="0"/>
        </a:xfrm>
      </p:grpSpPr>
      <p:sp>
        <p:nvSpPr>
          <p:cNvPr id="14" name="Google Shape;14;p29"/>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15" name="Shape 15"/>
        <p:cNvGrpSpPr/>
        <p:nvPr/>
      </p:nvGrpSpPr>
      <p:grpSpPr>
        <a:xfrm>
          <a:off x="0" y="0"/>
          <a:ext cx="0" cy="0"/>
          <a:chOff x="0" y="0"/>
          <a:chExt cx="0" cy="0"/>
        </a:xfrm>
      </p:grpSpPr>
      <p:sp>
        <p:nvSpPr>
          <p:cNvPr id="16" name="Google Shape;16;p30"/>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 name="Google Shape;17;p30"/>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8" name="Shape 18"/>
        <p:cNvGrpSpPr/>
        <p:nvPr/>
      </p:nvGrpSpPr>
      <p:grpSpPr>
        <a:xfrm>
          <a:off x="0" y="0"/>
          <a:ext cx="0" cy="0"/>
          <a:chOff x="0" y="0"/>
          <a:chExt cx="0" cy="0"/>
        </a:xfrm>
      </p:grpSpPr>
      <p:sp>
        <p:nvSpPr>
          <p:cNvPr id="19" name="Google Shape;19;p31"/>
          <p:cNvSpPr txBox="1"/>
          <p:nvPr>
            <p:ph type="title"/>
          </p:nvPr>
        </p:nvSpPr>
        <p:spPr>
          <a:xfrm>
            <a:off x="311699" y="2150849"/>
            <a:ext cx="8520602" cy="8418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 name="Google Shape;20;p31"/>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1" name="Shape 21"/>
        <p:cNvGrpSpPr/>
        <p:nvPr/>
      </p:nvGrpSpPr>
      <p:grpSpPr>
        <a:xfrm>
          <a:off x="0" y="0"/>
          <a:ext cx="0" cy="0"/>
          <a:chOff x="0" y="0"/>
          <a:chExt cx="0" cy="0"/>
        </a:xfrm>
      </p:grpSpPr>
      <p:sp>
        <p:nvSpPr>
          <p:cNvPr id="22" name="Google Shape;22;p32"/>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3" name="Google Shape;23;p32"/>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4" name="Google Shape;24;p32"/>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5" name="Google Shape;25;p32"/>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26" name="Shape 26"/>
        <p:cNvGrpSpPr/>
        <p:nvPr/>
      </p:nvGrpSpPr>
      <p:grpSpPr>
        <a:xfrm>
          <a:off x="0" y="0"/>
          <a:ext cx="0" cy="0"/>
          <a:chOff x="0" y="0"/>
          <a:chExt cx="0" cy="0"/>
        </a:xfrm>
      </p:grpSpPr>
      <p:sp>
        <p:nvSpPr>
          <p:cNvPr id="27" name="Google Shape;27;p33"/>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8" name="Google Shape;28;p33"/>
          <p:cNvSpPr txBox="1"/>
          <p:nvPr>
            <p:ph idx="1" type="body"/>
          </p:nvPr>
        </p:nvSpPr>
        <p:spPr>
          <a:xfrm>
            <a:off x="311699" y="1389599"/>
            <a:ext cx="2808001" cy="31794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9" name="Google Shape;29;p33"/>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30" name="Shape 30"/>
        <p:cNvGrpSpPr/>
        <p:nvPr/>
      </p:nvGrpSpPr>
      <p:grpSpPr>
        <a:xfrm>
          <a:off x="0" y="0"/>
          <a:ext cx="0" cy="0"/>
          <a:chOff x="0" y="0"/>
          <a:chExt cx="0" cy="0"/>
        </a:xfrm>
      </p:grpSpPr>
      <p:sp>
        <p:nvSpPr>
          <p:cNvPr id="31" name="Google Shape;31;p34"/>
          <p:cNvSpPr txBox="1"/>
          <p:nvPr>
            <p:ph type="title"/>
          </p:nvPr>
        </p:nvSpPr>
        <p:spPr>
          <a:xfrm>
            <a:off x="490250" y="450149"/>
            <a:ext cx="6367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2" name="Google Shape;32;p34"/>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33" name="Shape 33"/>
        <p:cNvGrpSpPr/>
        <p:nvPr/>
      </p:nvGrpSpPr>
      <p:grpSpPr>
        <a:xfrm>
          <a:off x="0" y="0"/>
          <a:ext cx="0" cy="0"/>
          <a:chOff x="0" y="0"/>
          <a:chExt cx="0" cy="0"/>
        </a:xfrm>
      </p:grpSpPr>
      <p:sp>
        <p:nvSpPr>
          <p:cNvPr id="34" name="Google Shape;34;p35"/>
          <p:cNvSpPr/>
          <p:nvPr/>
        </p:nvSpPr>
        <p:spPr>
          <a:xfrm>
            <a:off x="4572000" y="-125"/>
            <a:ext cx="4572000" cy="5143501"/>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5"/>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6" name="Google Shape;36;p35"/>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7" name="Google Shape;37;p35"/>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8" name="Google Shape;38;p35"/>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39" name="Shape 39"/>
        <p:cNvGrpSpPr/>
        <p:nvPr/>
      </p:nvGrpSpPr>
      <p:grpSpPr>
        <a:xfrm>
          <a:off x="0" y="0"/>
          <a:ext cx="0" cy="0"/>
          <a:chOff x="0" y="0"/>
          <a:chExt cx="0" cy="0"/>
        </a:xfrm>
      </p:grpSpPr>
      <p:sp>
        <p:nvSpPr>
          <p:cNvPr id="40" name="Google Shape;40;p36"/>
          <p:cNvSpPr txBox="1"/>
          <p:nvPr>
            <p:ph idx="1" type="body"/>
          </p:nvPr>
        </p:nvSpPr>
        <p:spPr>
          <a:xfrm>
            <a:off x="311699" y="4230575"/>
            <a:ext cx="5998802" cy="6051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41" name="Google Shape;41;p36"/>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27"/>
          <p:cNvSpPr txBox="1"/>
          <p:nvPr>
            <p:ph idx="1" type="body"/>
          </p:nvPr>
        </p:nvSpPr>
        <p:spPr>
          <a:xfrm>
            <a:off x="457200" y="1200150"/>
            <a:ext cx="8229600" cy="394335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27"/>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rightsapplied.com/"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rightsapplied.com/" TargetMode="External"/><Relationship Id="rId4" Type="http://schemas.openxmlformats.org/officeDocument/2006/relationships/hyperlink" Target="mailto:rights.applied@protonmail.com" TargetMode="External"/><Relationship Id="rId5"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9.png"/><Relationship Id="rId10" Type="http://schemas.openxmlformats.org/officeDocument/2006/relationships/image" Target="../media/image4.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nvSpPr>
        <p:spPr>
          <a:xfrm>
            <a:off x="201699" y="4538400"/>
            <a:ext cx="8684702" cy="48308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This training has received financial and technical support from Advocates for International Development’s Rule of Law Expertise UK (ROLE UK) Programme and UKAid</a:t>
            </a:r>
            <a:endParaRPr/>
          </a:p>
        </p:txBody>
      </p:sp>
      <p:sp>
        <p:nvSpPr>
          <p:cNvPr id="51" name="Google Shape;51;p1"/>
          <p:cNvSpPr txBox="1"/>
          <p:nvPr>
            <p:ph idx="4294967295" type="ctrTitle"/>
          </p:nvPr>
        </p:nvSpPr>
        <p:spPr>
          <a:xfrm>
            <a:off x="283749" y="1253648"/>
            <a:ext cx="8520602" cy="2052599"/>
          </a:xfrm>
          <a:prstGeom prst="rect">
            <a:avLst/>
          </a:prstGeom>
          <a:noFill/>
          <a:ln>
            <a:noFill/>
          </a:ln>
        </p:spPr>
        <p:txBody>
          <a:bodyPr anchorCtr="0" anchor="b" bIns="91400" lIns="91400" spcFirstLastPara="1" rIns="91400" wrap="square" tIns="91400">
            <a:normAutofit fontScale="90000"/>
          </a:bodyPr>
          <a:lstStyle/>
          <a:p>
            <a:pPr indent="0" lvl="0" marL="0" marR="0" rtl="0" algn="ctr">
              <a:lnSpc>
                <a:spcPct val="100000"/>
              </a:lnSpc>
              <a:spcBef>
                <a:spcPts val="0"/>
              </a:spcBef>
              <a:spcAft>
                <a:spcPts val="0"/>
              </a:spcAft>
              <a:buClr>
                <a:srgbClr val="0070C0"/>
              </a:buClr>
              <a:buSzPct val="100000"/>
              <a:buFont typeface="Garamond"/>
              <a:buNone/>
            </a:pPr>
            <a:r>
              <a:rPr b="0" i="0" lang="en-US" sz="4400" u="none" cap="none" strike="noStrike">
                <a:solidFill>
                  <a:srgbClr val="0070C0"/>
                </a:solidFill>
                <a:latin typeface="Garamond"/>
                <a:ea typeface="Garamond"/>
                <a:cs typeface="Garamond"/>
                <a:sym typeface="Garamond"/>
              </a:rPr>
              <a:t>A Guide to:</a:t>
            </a:r>
            <a:br>
              <a:rPr b="0" i="0" lang="en-US" sz="5400" u="none" cap="none" strike="noStrike">
                <a:solidFill>
                  <a:srgbClr val="00B050"/>
                </a:solidFill>
                <a:latin typeface="Garamond"/>
                <a:ea typeface="Garamond"/>
                <a:cs typeface="Garamond"/>
                <a:sym typeface="Garamond"/>
              </a:rPr>
            </a:br>
            <a:r>
              <a:rPr b="0" i="0" lang="en-US" sz="5400" u="none" cap="none" strike="noStrike">
                <a:solidFill>
                  <a:srgbClr val="00B050"/>
                </a:solidFill>
                <a:latin typeface="Garamond"/>
                <a:ea typeface="Garamond"/>
                <a:cs typeface="Garamond"/>
                <a:sym typeface="Garamond"/>
              </a:rPr>
              <a:t>The UK’s</a:t>
            </a:r>
            <a:br>
              <a:rPr b="0" i="0" lang="en-US" sz="5400" u="none" cap="none" strike="noStrike">
                <a:solidFill>
                  <a:srgbClr val="000000"/>
                </a:solidFill>
                <a:latin typeface="Garamond"/>
                <a:ea typeface="Garamond"/>
                <a:cs typeface="Garamond"/>
                <a:sym typeface="Garamond"/>
              </a:rPr>
            </a:br>
            <a:r>
              <a:rPr b="0" i="0" lang="en-US" sz="5400" u="none" cap="none" strike="noStrike">
                <a:solidFill>
                  <a:srgbClr val="00B050"/>
                </a:solidFill>
                <a:latin typeface="Garamond"/>
                <a:ea typeface="Garamond"/>
                <a:cs typeface="Garamond"/>
                <a:sym typeface="Garamond"/>
              </a:rPr>
              <a:t>Global Anti-Corruption Sanctions Regime</a:t>
            </a:r>
            <a:endParaRPr b="0" i="0" sz="5200" u="none" cap="none" strike="noStrike">
              <a:solidFill>
                <a:srgbClr val="00B050"/>
              </a:solidFill>
              <a:latin typeface="Garamond"/>
              <a:ea typeface="Garamond"/>
              <a:cs typeface="Garamond"/>
              <a:sym typeface="Garamond"/>
            </a:endParaRPr>
          </a:p>
        </p:txBody>
      </p:sp>
      <p:pic>
        <p:nvPicPr>
          <p:cNvPr descr="Picture 9" id="52" name="Google Shape;52;p1"/>
          <p:cNvPicPr preferRelativeResize="0"/>
          <p:nvPr/>
        </p:nvPicPr>
        <p:blipFill rotWithShape="1">
          <a:blip r:embed="rId3">
            <a:alphaModFix/>
          </a:blip>
          <a:srcRect b="0" l="0" r="0" t="0"/>
          <a:stretch/>
        </p:blipFill>
        <p:spPr>
          <a:xfrm>
            <a:off x="7961138" y="3640142"/>
            <a:ext cx="871170" cy="928221"/>
          </a:xfrm>
          <a:prstGeom prst="rect">
            <a:avLst/>
          </a:prstGeom>
          <a:noFill/>
          <a:ln>
            <a:noFill/>
          </a:ln>
        </p:spPr>
      </p:pic>
      <p:pic>
        <p:nvPicPr>
          <p:cNvPr descr="Picture 11" id="53" name="Google Shape;53;p1"/>
          <p:cNvPicPr preferRelativeResize="0"/>
          <p:nvPr/>
        </p:nvPicPr>
        <p:blipFill rotWithShape="1">
          <a:blip r:embed="rId4">
            <a:alphaModFix/>
          </a:blip>
          <a:srcRect b="0" l="0" r="0" t="0"/>
          <a:stretch/>
        </p:blipFill>
        <p:spPr>
          <a:xfrm>
            <a:off x="1029367" y="4104251"/>
            <a:ext cx="1003341" cy="295387"/>
          </a:xfrm>
          <a:prstGeom prst="rect">
            <a:avLst/>
          </a:prstGeom>
          <a:noFill/>
          <a:ln>
            <a:noFill/>
          </a:ln>
        </p:spPr>
      </p:pic>
      <p:pic>
        <p:nvPicPr>
          <p:cNvPr descr="Picture 13" id="54" name="Google Shape;54;p1"/>
          <p:cNvPicPr preferRelativeResize="0"/>
          <p:nvPr/>
        </p:nvPicPr>
        <p:blipFill rotWithShape="1">
          <a:blip r:embed="rId5">
            <a:alphaModFix/>
          </a:blip>
          <a:srcRect b="0" l="0" r="0" t="0"/>
          <a:stretch/>
        </p:blipFill>
        <p:spPr>
          <a:xfrm>
            <a:off x="201699" y="3497376"/>
            <a:ext cx="2658677" cy="468115"/>
          </a:xfrm>
          <a:prstGeom prst="rect">
            <a:avLst/>
          </a:prstGeom>
          <a:noFill/>
          <a:ln>
            <a:noFill/>
          </a:ln>
        </p:spPr>
      </p:pic>
      <p:pic>
        <p:nvPicPr>
          <p:cNvPr descr="ILP logo.png" id="55" name="Google Shape;55;p1"/>
          <p:cNvPicPr preferRelativeResize="0"/>
          <p:nvPr/>
        </p:nvPicPr>
        <p:blipFill rotWithShape="1">
          <a:blip r:embed="rId6">
            <a:alphaModFix/>
          </a:blip>
          <a:srcRect b="0" l="0" r="0" t="0"/>
          <a:stretch/>
        </p:blipFill>
        <p:spPr>
          <a:xfrm>
            <a:off x="5326602" y="3759720"/>
            <a:ext cx="2037302" cy="689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ph type="title"/>
          </p:nvPr>
        </p:nvSpPr>
        <p:spPr>
          <a:xfrm>
            <a:off x="311699" y="0"/>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endParaRPr b="1"/>
          </a:p>
        </p:txBody>
      </p:sp>
      <p:sp>
        <p:nvSpPr>
          <p:cNvPr id="137" name="Google Shape;137;p10"/>
          <p:cNvSpPr txBox="1"/>
          <p:nvPr/>
        </p:nvSpPr>
        <p:spPr>
          <a:xfrm>
            <a:off x="438675" y="346612"/>
            <a:ext cx="8520602" cy="32935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Garamond"/>
              <a:ea typeface="Garamond"/>
              <a:cs typeface="Garamond"/>
              <a:sym typeface="Garamond"/>
            </a:endParaRPr>
          </a:p>
          <a:p>
            <a:pPr indent="0" lvl="0" marL="0" marR="0" rtl="0" algn="l">
              <a:lnSpc>
                <a:spcPct val="150000"/>
              </a:lnSpc>
              <a:spcBef>
                <a:spcPts val="0"/>
              </a:spcBef>
              <a:spcAft>
                <a:spcPts val="0"/>
              </a:spcAft>
              <a:buClr>
                <a:srgbClr val="000000"/>
              </a:buClr>
              <a:buSzPts val="1400"/>
              <a:buFont typeface="Garamond"/>
              <a:buNone/>
            </a:pPr>
            <a:r>
              <a:rPr b="0" i="0" lang="en-US" sz="1400" u="none" cap="none" strike="noStrike">
                <a:solidFill>
                  <a:srgbClr val="000000"/>
                </a:solidFill>
                <a:latin typeface="Garamond"/>
                <a:ea typeface="Garamond"/>
                <a:cs typeface="Garamond"/>
                <a:sym typeface="Garamond"/>
              </a:rPr>
              <a:t>UK FCDO has stated some of the kinds of conduct that could also fall within scope:</a:t>
            </a:r>
            <a:endParaRPr/>
          </a:p>
          <a:p>
            <a:pPr indent="0" lvl="0" marL="0" marR="0" rtl="0" algn="l">
              <a:lnSpc>
                <a:spcPct val="150000"/>
              </a:lnSpc>
              <a:spcBef>
                <a:spcPts val="0"/>
              </a:spcBef>
              <a:spcAft>
                <a:spcPts val="0"/>
              </a:spcAft>
              <a:buClr>
                <a:srgbClr val="92D050"/>
              </a:buClr>
              <a:buSzPts val="1400"/>
              <a:buFont typeface="Garamond"/>
              <a:buNone/>
            </a:pPr>
            <a:r>
              <a:rPr b="1" i="0" lang="en-US" sz="1400" u="none" cap="none" strike="noStrike">
                <a:solidFill>
                  <a:srgbClr val="92D050"/>
                </a:solidFill>
                <a:latin typeface="Garamond"/>
                <a:ea typeface="Garamond"/>
                <a:cs typeface="Garamond"/>
                <a:sym typeface="Garamond"/>
              </a:rPr>
              <a:t>Rape and other forms of sexual violence</a:t>
            </a:r>
            <a:r>
              <a:rPr b="0" i="0" lang="en-US" sz="1400" u="none" cap="none" strike="noStrike">
                <a:solidFill>
                  <a:srgbClr val="000000"/>
                </a:solidFill>
                <a:latin typeface="Garamond"/>
                <a:ea typeface="Garamond"/>
                <a:cs typeface="Garamond"/>
                <a:sym typeface="Garamond"/>
              </a:rPr>
              <a:t>, including sexual slavery, forced prostitution, forced pregnancy, forced abortion, and enforced sterilization; </a:t>
            </a:r>
            <a:endParaRPr/>
          </a:p>
          <a:p>
            <a:pPr indent="0" lvl="0" marL="0" marR="0" rtl="0" algn="l">
              <a:lnSpc>
                <a:spcPct val="150000"/>
              </a:lnSpc>
              <a:spcBef>
                <a:spcPts val="0"/>
              </a:spcBef>
              <a:spcAft>
                <a:spcPts val="0"/>
              </a:spcAft>
              <a:buClr>
                <a:srgbClr val="92D050"/>
              </a:buClr>
              <a:buSzPts val="1400"/>
              <a:buFont typeface="Garamond"/>
              <a:buNone/>
            </a:pPr>
            <a:r>
              <a:rPr b="1" i="0" lang="en-US" sz="1400" u="none" cap="none" strike="noStrike">
                <a:solidFill>
                  <a:srgbClr val="92D050"/>
                </a:solidFill>
                <a:latin typeface="Garamond"/>
                <a:ea typeface="Garamond"/>
                <a:cs typeface="Garamond"/>
                <a:sym typeface="Garamond"/>
              </a:rPr>
              <a:t>Enforced disappearances</a:t>
            </a:r>
            <a:r>
              <a:rPr b="0" i="0" lang="en-US" sz="1400" u="none" cap="none" strike="noStrike">
                <a:solidFill>
                  <a:srgbClr val="000000"/>
                </a:solidFill>
                <a:latin typeface="Garamond"/>
                <a:ea typeface="Garamond"/>
                <a:cs typeface="Garamond"/>
                <a:sym typeface="Garamond"/>
              </a:rPr>
              <a:t>; </a:t>
            </a:r>
            <a:endParaRPr/>
          </a:p>
          <a:p>
            <a:pPr indent="0" lvl="0" marL="0" marR="0" rtl="0" algn="l">
              <a:lnSpc>
                <a:spcPct val="150000"/>
              </a:lnSpc>
              <a:spcBef>
                <a:spcPts val="0"/>
              </a:spcBef>
              <a:spcAft>
                <a:spcPts val="0"/>
              </a:spcAft>
              <a:buClr>
                <a:srgbClr val="92D050"/>
              </a:buClr>
              <a:buSzPts val="1400"/>
              <a:buFont typeface="Garamond"/>
              <a:buNone/>
            </a:pPr>
            <a:r>
              <a:rPr b="1" i="0" lang="en-US" sz="1400" u="none" cap="none" strike="noStrike">
                <a:solidFill>
                  <a:srgbClr val="92D050"/>
                </a:solidFill>
                <a:latin typeface="Garamond"/>
                <a:ea typeface="Garamond"/>
                <a:cs typeface="Garamond"/>
                <a:sym typeface="Garamond"/>
              </a:rPr>
              <a:t>Extrajudicial killings</a:t>
            </a:r>
            <a:r>
              <a:rPr b="0" i="0" lang="en-US" sz="1400" u="none" cap="none" strike="noStrike">
                <a:solidFill>
                  <a:srgbClr val="000000"/>
                </a:solidFill>
                <a:latin typeface="Garamond"/>
                <a:ea typeface="Garamond"/>
                <a:cs typeface="Garamond"/>
                <a:sym typeface="Garamond"/>
              </a:rPr>
              <a:t>, including and especially killings of or violence against human rights defenders, media workers, and journalists, as well as violence or killings motivated on the grounds of an individual’s religion or belief; and </a:t>
            </a:r>
            <a:endParaRPr/>
          </a:p>
          <a:p>
            <a:pPr indent="0" lvl="0" marL="0" marR="0" rtl="0" algn="l">
              <a:lnSpc>
                <a:spcPct val="150000"/>
              </a:lnSpc>
              <a:spcBef>
                <a:spcPts val="0"/>
              </a:spcBef>
              <a:spcAft>
                <a:spcPts val="0"/>
              </a:spcAft>
              <a:buClr>
                <a:srgbClr val="92D050"/>
              </a:buClr>
              <a:buSzPts val="1400"/>
              <a:buFont typeface="Garamond"/>
              <a:buNone/>
            </a:pPr>
            <a:r>
              <a:rPr b="1" i="0" lang="en-US" sz="1400" u="none" cap="none" strike="noStrike">
                <a:solidFill>
                  <a:srgbClr val="92D050"/>
                </a:solidFill>
                <a:latin typeface="Garamond"/>
                <a:ea typeface="Garamond"/>
                <a:cs typeface="Garamond"/>
                <a:sym typeface="Garamond"/>
              </a:rPr>
              <a:t>Human trafficking</a:t>
            </a:r>
            <a:r>
              <a:rPr b="0" i="0" lang="en-US" sz="1400" u="none" cap="none" strike="noStrike">
                <a:solidFill>
                  <a:srgbClr val="000000"/>
                </a:solidFill>
                <a:latin typeface="Garamond"/>
                <a:ea typeface="Garamond"/>
                <a:cs typeface="Garamond"/>
                <a:sym typeface="Garamond"/>
              </a:rPr>
              <a:t>, in so far as it constitutes slavery or practices similar to slavery, servitude, or forced and compulsory labour. </a:t>
            </a:r>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Garamond"/>
              <a:ea typeface="Garamond"/>
              <a:cs typeface="Garamond"/>
              <a:sym typeface="Garamond"/>
            </a:endParaRPr>
          </a:p>
        </p:txBody>
      </p:sp>
      <p:pic>
        <p:nvPicPr>
          <p:cNvPr descr="ILP logo.png" id="138" name="Google Shape;138;p10"/>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type="title"/>
          </p:nvPr>
        </p:nvSpPr>
        <p:spPr>
          <a:xfrm>
            <a:off x="283749" y="32399"/>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endParaRPr b="1"/>
          </a:p>
        </p:txBody>
      </p:sp>
      <p:sp>
        <p:nvSpPr>
          <p:cNvPr id="144" name="Google Shape;144;p11"/>
          <p:cNvSpPr txBox="1"/>
          <p:nvPr/>
        </p:nvSpPr>
        <p:spPr>
          <a:xfrm>
            <a:off x="124225" y="575125"/>
            <a:ext cx="8953500" cy="332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2D050"/>
              </a:buClr>
              <a:buSzPts val="1500"/>
              <a:buFont typeface="Garamond"/>
              <a:buNone/>
            </a:pPr>
            <a:r>
              <a:rPr b="1" i="0" lang="en-US" sz="1500" u="none" cap="none" strike="noStrike">
                <a:solidFill>
                  <a:srgbClr val="92D050"/>
                </a:solidFill>
                <a:latin typeface="Garamond"/>
                <a:ea typeface="Garamond"/>
                <a:cs typeface="Garamond"/>
                <a:sym typeface="Garamond"/>
              </a:rPr>
              <a:t>Scope of conduct is wide</a:t>
            </a:r>
            <a:r>
              <a:rPr b="0" i="0" lang="en-US" sz="1500" u="none" cap="none" strike="noStrike">
                <a:solidFill>
                  <a:schemeClr val="dk1"/>
                </a:solidFill>
                <a:latin typeface="Garamond"/>
                <a:ea typeface="Garamond"/>
                <a:cs typeface="Garamond"/>
                <a:sym typeface="Garamond"/>
              </a:rPr>
              <a:t>. Not only commits but also </a:t>
            </a:r>
            <a:r>
              <a:rPr b="0" i="0" lang="en-US" sz="1500" u="none" cap="none" strike="noStrike">
                <a:solidFill>
                  <a:srgbClr val="000000"/>
                </a:solidFill>
                <a:latin typeface="Garamond"/>
                <a:ea typeface="Garamond"/>
                <a:cs typeface="Garamond"/>
                <a:sym typeface="Garamond"/>
              </a:rPr>
              <a:t>is or has been “involved”:</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is owned (50%+) or controlled directly or indirectly by a person who is or has been so involved;</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is acting on behalf of or at the direction of a person who is or has been so involved;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is a member of, or associated with, a person who is or has been so involved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responsible for;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facilitates, incites, promotes, or provides support for such an activity;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conceals evidence of such an activity;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provides financial services, or makes available funds, economic resources, goods, or technology, knowing or having reasonable cause to suspect that those financial services, funds, economic resources, goods, or technology will or may contribute to such an activity;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profits financially or obtains any other benefit from an activity;</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responsible for the investigation or prosecution of such an activity and intentionally or recklessly fails to fulfil that responsibility; or the person contravenes, or assists with the contravention of an asset freeze over a designated person.</a:t>
            </a:r>
            <a:endParaRPr b="0" i="0" sz="1500" u="none" cap="none" strike="noStrike">
              <a:solidFill>
                <a:schemeClr val="dk1"/>
              </a:solidFill>
              <a:latin typeface="Garamond"/>
              <a:ea typeface="Garamond"/>
              <a:cs typeface="Garamond"/>
              <a:sym typeface="Garamond"/>
            </a:endParaRPr>
          </a:p>
        </p:txBody>
      </p:sp>
      <p:pic>
        <p:nvPicPr>
          <p:cNvPr descr="ILP logo.png" id="145" name="Google Shape;145;p11"/>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ph type="title"/>
          </p:nvPr>
        </p:nvSpPr>
        <p:spPr>
          <a:xfrm>
            <a:off x="311699" y="32399"/>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endParaRPr/>
          </a:p>
        </p:txBody>
      </p:sp>
      <p:sp>
        <p:nvSpPr>
          <p:cNvPr id="151" name="Google Shape;151;p12"/>
          <p:cNvSpPr txBox="1"/>
          <p:nvPr/>
        </p:nvSpPr>
        <p:spPr>
          <a:xfrm>
            <a:off x="431081" y="734064"/>
            <a:ext cx="9765026"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Garamond"/>
              <a:buNone/>
            </a:pPr>
            <a:r>
              <a:rPr b="0" i="0" lang="en-US" sz="2000" u="none" cap="none" strike="noStrike">
                <a:solidFill>
                  <a:schemeClr val="dk1"/>
                </a:solidFill>
                <a:latin typeface="Garamond"/>
                <a:ea typeface="Garamond"/>
                <a:cs typeface="Garamond"/>
                <a:sym typeface="Garamond"/>
              </a:rPr>
              <a:t>		81 individuals and entities sanctioned under GHR</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Garamond"/>
              <a:ea typeface="Garamond"/>
              <a:cs typeface="Garamond"/>
              <a:sym typeface="Garamond"/>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DPRK – entities involved in forced labour camps </a:t>
            </a:r>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Gambia- Yahya Jammeh - Former leader of Gambia </a:t>
            </a:r>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Belarus- officials including Lukashenko re protests</a:t>
            </a:r>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Myanmar- Military officials - </a:t>
            </a:r>
            <a:r>
              <a:rPr b="0" i="0" lang="en-US" sz="2000" u="none" cap="none" strike="noStrike">
                <a:solidFill>
                  <a:srgbClr val="000000"/>
                </a:solidFill>
                <a:latin typeface="Garamond"/>
                <a:ea typeface="Garamond"/>
                <a:cs typeface="Garamond"/>
                <a:sym typeface="Garamond"/>
              </a:rPr>
              <a:t>Rohingya </a:t>
            </a:r>
            <a:endParaRPr/>
          </a:p>
          <a:p>
            <a:pPr indent="-342900" lvl="2"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Saudi Arabia- Senior Officials - </a:t>
            </a:r>
            <a:r>
              <a:rPr b="0" i="0" lang="en-US" sz="2000" u="none" cap="none" strike="noStrike">
                <a:solidFill>
                  <a:srgbClr val="000000"/>
                </a:solidFill>
                <a:latin typeface="Garamond"/>
                <a:ea typeface="Garamond"/>
                <a:cs typeface="Garamond"/>
                <a:sym typeface="Garamond"/>
              </a:rPr>
              <a:t>Jamal Khashoggi</a:t>
            </a:r>
            <a:endParaRPr/>
          </a:p>
          <a:p>
            <a:pPr indent="-342900" lvl="2"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China- Uyghur  </a:t>
            </a:r>
            <a:endParaRPr b="0" i="0" sz="20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Garamond"/>
              <a:ea typeface="Garamond"/>
              <a:cs typeface="Garamond"/>
              <a:sym typeface="Garamond"/>
            </a:endParaRPr>
          </a:p>
        </p:txBody>
      </p:sp>
      <p:pic>
        <p:nvPicPr>
          <p:cNvPr descr="ILP logo.png" id="152" name="Google Shape;152;p12"/>
          <p:cNvPicPr preferRelativeResize="0"/>
          <p:nvPr/>
        </p:nvPicPr>
        <p:blipFill rotWithShape="1">
          <a:blip r:embed="rId3">
            <a:alphaModFix/>
          </a:blip>
          <a:srcRect b="0" l="0" r="0" t="0"/>
          <a:stretch/>
        </p:blipFill>
        <p:spPr>
          <a:xfrm>
            <a:off x="42499" y="83349"/>
            <a:ext cx="1428276" cy="483089"/>
          </a:xfrm>
          <a:prstGeom prst="rect">
            <a:avLst/>
          </a:prstGeom>
          <a:noFill/>
          <a:ln>
            <a:noFill/>
          </a:ln>
        </p:spPr>
      </p:pic>
      <p:pic>
        <p:nvPicPr>
          <p:cNvPr descr="ILP logo.png" id="153" name="Google Shape;153;p12"/>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ph type="title"/>
          </p:nvPr>
        </p:nvSpPr>
        <p:spPr>
          <a:xfrm>
            <a:off x="283749" y="0"/>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solidFill>
                <a:srgbClr val="FFC000"/>
              </a:solidFill>
            </a:endParaRPr>
          </a:p>
        </p:txBody>
      </p:sp>
      <p:sp>
        <p:nvSpPr>
          <p:cNvPr id="159" name="Google Shape;159;p13"/>
          <p:cNvSpPr txBox="1"/>
          <p:nvPr/>
        </p:nvSpPr>
        <p:spPr>
          <a:xfrm>
            <a:off x="496650" y="876274"/>
            <a:ext cx="8815553" cy="23083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Garamond"/>
                <a:ea typeface="Garamond"/>
                <a:cs typeface="Garamond"/>
                <a:sym typeface="Garamond"/>
              </a:rPr>
              <a:t>Launched in April 2021. </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Garamond"/>
                <a:ea typeface="Garamond"/>
                <a:cs typeface="Garamond"/>
                <a:sym typeface="Garamond"/>
              </a:rPr>
              <a:t>Sister thematic regime to </a:t>
            </a:r>
            <a:r>
              <a:rPr b="1" i="0" lang="en-US" sz="2400" u="none" cap="none" strike="noStrike">
                <a:solidFill>
                  <a:srgbClr val="92D050"/>
                </a:solidFill>
                <a:latin typeface="Garamond"/>
                <a:ea typeface="Garamond"/>
                <a:cs typeface="Garamond"/>
                <a:sym typeface="Garamond"/>
              </a:rPr>
              <a:t>UK GHR</a:t>
            </a:r>
            <a:r>
              <a:rPr b="1" i="0" lang="en-US" sz="2400" u="none" cap="none" strike="noStrike">
                <a:solidFill>
                  <a:srgbClr val="000000"/>
                </a:solidFill>
                <a:latin typeface="Garamond"/>
                <a:ea typeface="Garamond"/>
                <a:cs typeface="Garamond"/>
                <a:sym typeface="Garamond"/>
              </a:rPr>
              <a:t> </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C000"/>
              </a:solidFill>
              <a:latin typeface="Garamond"/>
              <a:ea typeface="Garamond"/>
              <a:cs typeface="Garamond"/>
              <a:sym typeface="Garamond"/>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Garamond"/>
                <a:ea typeface="Garamond"/>
                <a:cs typeface="Garamond"/>
                <a:sym typeface="Garamond"/>
              </a:rPr>
              <a:t>“Corruption” means: </a:t>
            </a:r>
            <a:endParaRPr/>
          </a:p>
          <a:p>
            <a:pPr indent="0" lvl="1" marL="228600" marR="0" rtl="0" algn="l">
              <a:lnSpc>
                <a:spcPct val="100000"/>
              </a:lnSpc>
              <a:spcBef>
                <a:spcPts val="0"/>
              </a:spcBef>
              <a:spcAft>
                <a:spcPts val="0"/>
              </a:spcAft>
              <a:buClr>
                <a:srgbClr val="000000"/>
              </a:buClr>
              <a:buSzPts val="2400"/>
              <a:buFont typeface="Garamond"/>
              <a:buNone/>
            </a:pPr>
            <a:r>
              <a:rPr b="0" i="0" lang="en-US" sz="2400" u="none" cap="none" strike="noStrike">
                <a:solidFill>
                  <a:srgbClr val="000000"/>
                </a:solidFill>
                <a:latin typeface="Garamond"/>
                <a:ea typeface="Garamond"/>
                <a:cs typeface="Garamond"/>
                <a:sym typeface="Garamond"/>
              </a:rPr>
              <a:t>(i) </a:t>
            </a:r>
            <a:r>
              <a:rPr b="0" i="0" lang="en-US" sz="2400" u="none" cap="none" strike="noStrike">
                <a:solidFill>
                  <a:srgbClr val="0070C0"/>
                </a:solidFill>
                <a:latin typeface="Garamond"/>
                <a:ea typeface="Garamond"/>
                <a:cs typeface="Garamond"/>
                <a:sym typeface="Garamond"/>
              </a:rPr>
              <a:t>Bribery</a:t>
            </a:r>
            <a:r>
              <a:rPr b="0" i="0" lang="en-US" sz="2400" u="none" cap="none" strike="noStrike">
                <a:solidFill>
                  <a:srgbClr val="000000"/>
                </a:solidFill>
                <a:latin typeface="Garamond"/>
                <a:ea typeface="Garamond"/>
                <a:cs typeface="Garamond"/>
                <a:sym typeface="Garamond"/>
              </a:rPr>
              <a:t> or </a:t>
            </a:r>
            <a:endParaRPr/>
          </a:p>
          <a:p>
            <a:pPr indent="0" lvl="1" marL="228600" marR="0" rtl="0" algn="l">
              <a:lnSpc>
                <a:spcPct val="100000"/>
              </a:lnSpc>
              <a:spcBef>
                <a:spcPts val="0"/>
              </a:spcBef>
              <a:spcAft>
                <a:spcPts val="0"/>
              </a:spcAft>
              <a:buClr>
                <a:srgbClr val="000000"/>
              </a:buClr>
              <a:buSzPts val="2400"/>
              <a:buFont typeface="Garamond"/>
              <a:buNone/>
            </a:pPr>
            <a:r>
              <a:rPr b="0" i="0" lang="en-US" sz="2400" u="none" cap="none" strike="noStrike">
                <a:solidFill>
                  <a:srgbClr val="000000"/>
                </a:solidFill>
                <a:latin typeface="Garamond"/>
                <a:ea typeface="Garamond"/>
                <a:cs typeface="Garamond"/>
                <a:sym typeface="Garamond"/>
              </a:rPr>
              <a:t>(ii) </a:t>
            </a:r>
            <a:r>
              <a:rPr b="0" i="0" lang="en-US" sz="2400" u="none" cap="none" strike="noStrike">
                <a:solidFill>
                  <a:srgbClr val="92D050"/>
                </a:solidFill>
                <a:latin typeface="Garamond"/>
                <a:ea typeface="Garamond"/>
                <a:cs typeface="Garamond"/>
                <a:sym typeface="Garamond"/>
              </a:rPr>
              <a:t>Misappropriation of Property</a:t>
            </a:r>
            <a:endParaRPr/>
          </a:p>
        </p:txBody>
      </p:sp>
      <p:pic>
        <p:nvPicPr>
          <p:cNvPr descr="ILP logo.png" id="160" name="Google Shape;160;p13"/>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365799" y="2436"/>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p>
        </p:txBody>
      </p:sp>
      <p:sp>
        <p:nvSpPr>
          <p:cNvPr id="166" name="Google Shape;166;p14"/>
          <p:cNvSpPr txBox="1"/>
          <p:nvPr/>
        </p:nvSpPr>
        <p:spPr>
          <a:xfrm>
            <a:off x="1213163" y="896294"/>
            <a:ext cx="7143185" cy="189558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UK GAC Definition of </a:t>
            </a:r>
            <a:r>
              <a:rPr b="0" i="0" lang="en-US" sz="2000" u="none" cap="none" strike="noStrike">
                <a:solidFill>
                  <a:srgbClr val="0070C0"/>
                </a:solidFill>
                <a:latin typeface="Garamond"/>
                <a:ea typeface="Garamond"/>
                <a:cs typeface="Garamond"/>
                <a:sym typeface="Garamond"/>
              </a:rPr>
              <a:t>Bribery</a:t>
            </a:r>
            <a:r>
              <a:rPr b="0" i="0" lang="en-US" sz="2000" u="none" cap="none" strike="noStrike">
                <a:solidFill>
                  <a:srgbClr val="000000"/>
                </a:solidFill>
                <a:latin typeface="Garamond"/>
                <a:ea typeface="Garamond"/>
                <a:cs typeface="Garamond"/>
                <a:sym typeface="Garamond"/>
              </a:rPr>
              <a:t>:</a:t>
            </a:r>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0" lvl="0" marL="0" marR="0" rtl="0" algn="l">
              <a:lnSpc>
                <a:spcPct val="150000"/>
              </a:lnSpc>
              <a:spcBef>
                <a:spcPts val="0"/>
              </a:spcBef>
              <a:spcAft>
                <a:spcPts val="0"/>
              </a:spcAft>
              <a:buClr>
                <a:srgbClr val="000000"/>
              </a:buClr>
              <a:buSzPts val="2000"/>
              <a:buFont typeface="Garamond"/>
              <a:buNone/>
            </a:pPr>
            <a:r>
              <a:rPr b="0" i="1" lang="en-US" sz="2000" u="none" cap="none" strike="noStrike">
                <a:solidFill>
                  <a:srgbClr val="000000"/>
                </a:solidFill>
                <a:latin typeface="Garamond"/>
                <a:ea typeface="Garamond"/>
                <a:cs typeface="Garamond"/>
                <a:sym typeface="Garamond"/>
              </a:rPr>
              <a:t>both giving a financial or other advantage to a foreign public official and a foreign public official receiving a financial or other advantage</a:t>
            </a:r>
            <a:endParaRPr/>
          </a:p>
        </p:txBody>
      </p:sp>
      <p:pic>
        <p:nvPicPr>
          <p:cNvPr descr="ILP logo.png" id="167" name="Google Shape;167;p14"/>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p>
        </p:txBody>
      </p:sp>
      <p:sp>
        <p:nvSpPr>
          <p:cNvPr id="173" name="Google Shape;173;p15"/>
          <p:cNvSpPr txBox="1"/>
          <p:nvPr/>
        </p:nvSpPr>
        <p:spPr>
          <a:xfrm>
            <a:off x="1096682" y="851190"/>
            <a:ext cx="7061703" cy="28189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UK GAC Definition of </a:t>
            </a:r>
            <a:r>
              <a:rPr b="0" i="0" lang="en-US" sz="2000" u="none" cap="none" strike="noStrike">
                <a:solidFill>
                  <a:srgbClr val="92D050"/>
                </a:solidFill>
                <a:latin typeface="Garamond"/>
                <a:ea typeface="Garamond"/>
                <a:cs typeface="Garamond"/>
                <a:sym typeface="Garamond"/>
              </a:rPr>
              <a:t>Misappropriation of Property</a:t>
            </a:r>
            <a:r>
              <a:rPr b="0" i="0" lang="en-US" sz="2000" u="none" cap="none" strike="noStrike">
                <a:solidFill>
                  <a:srgbClr val="000000"/>
                </a:solidFill>
                <a:latin typeface="Garamond"/>
                <a:ea typeface="Garamond"/>
                <a:cs typeface="Garamond"/>
                <a:sym typeface="Garamond"/>
              </a:rPr>
              <a:t>: </a:t>
            </a:r>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0" lvl="0" marL="0" marR="0" rtl="0" algn="l">
              <a:lnSpc>
                <a:spcPct val="150000"/>
              </a:lnSpc>
              <a:spcBef>
                <a:spcPts val="0"/>
              </a:spcBef>
              <a:spcAft>
                <a:spcPts val="0"/>
              </a:spcAft>
              <a:buClr>
                <a:srgbClr val="000000"/>
              </a:buClr>
              <a:buSzPts val="2000"/>
              <a:buFont typeface="Garamond"/>
              <a:buNone/>
            </a:pPr>
            <a:r>
              <a:rPr b="0" i="1" lang="en-US" sz="2000" u="none" cap="none" strike="noStrike">
                <a:solidFill>
                  <a:srgbClr val="000000"/>
                </a:solidFill>
                <a:latin typeface="Garamond"/>
                <a:ea typeface="Garamond"/>
                <a:cs typeface="Garamond"/>
                <a:sym typeface="Garamond"/>
              </a:rPr>
              <a:t>occurs where a foreign public official improperly diverts or allocates property entrusted to them in their official role. This may be intended to benefit them or a third person. Property can include anything of value, including contracts or licenses or concessions</a:t>
            </a:r>
            <a:endParaRPr/>
          </a:p>
        </p:txBody>
      </p:sp>
      <p:pic>
        <p:nvPicPr>
          <p:cNvPr descr="ILP logo.png" id="174" name="Google Shape;174;p15"/>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p>
        </p:txBody>
      </p:sp>
      <p:sp>
        <p:nvSpPr>
          <p:cNvPr id="180" name="Google Shape;180;p16"/>
          <p:cNvSpPr txBox="1"/>
          <p:nvPr/>
        </p:nvSpPr>
        <p:spPr>
          <a:xfrm>
            <a:off x="228000" y="603975"/>
            <a:ext cx="8520600" cy="41190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Clr>
                <a:srgbClr val="000000"/>
              </a:buClr>
              <a:buSzPts val="1200"/>
              <a:buFont typeface="Garamond"/>
              <a:buNone/>
            </a:pPr>
            <a:r>
              <a:rPr b="0" i="0" lang="en-US" sz="1200" u="none" cap="none" strike="noStrike">
                <a:solidFill>
                  <a:srgbClr val="000000"/>
                </a:solidFill>
                <a:latin typeface="Garamond"/>
                <a:ea typeface="Garamond"/>
                <a:cs typeface="Garamond"/>
                <a:sym typeface="Garamond"/>
              </a:rPr>
              <a:t>“involved person” includes:</a:t>
            </a:r>
            <a:endParaRPr/>
          </a:p>
          <a:p>
            <a:pPr indent="0" lvl="0" marL="0" marR="0" rtl="0" algn="l">
              <a:lnSpc>
                <a:spcPct val="160000"/>
              </a:lnSpc>
              <a:spcBef>
                <a:spcPts val="0"/>
              </a:spcBef>
              <a:spcAft>
                <a:spcPts val="0"/>
              </a:spcAft>
              <a:buClr>
                <a:srgbClr val="000000"/>
              </a:buClr>
              <a:buSzPts val="1200"/>
              <a:buFont typeface="Garamond"/>
              <a:buNone/>
            </a:pPr>
            <a:r>
              <a:rPr b="0" i="0" lang="en-US" sz="1200" u="none" cap="none" strike="noStrike">
                <a:solidFill>
                  <a:srgbClr val="000000"/>
                </a:solidFill>
                <a:latin typeface="Garamond"/>
                <a:ea typeface="Garamond"/>
                <a:cs typeface="Garamond"/>
                <a:sym typeface="Garamond"/>
              </a:rPr>
              <a:t>is </a:t>
            </a:r>
            <a:r>
              <a:rPr b="1" i="0" lang="en-US" sz="1200" u="none" cap="none" strike="noStrike">
                <a:solidFill>
                  <a:srgbClr val="FFC000"/>
                </a:solidFill>
                <a:latin typeface="Garamond"/>
                <a:ea typeface="Garamond"/>
                <a:cs typeface="Garamond"/>
                <a:sym typeface="Garamond"/>
              </a:rPr>
              <a:t>responsible for or engages </a:t>
            </a:r>
            <a:r>
              <a:rPr b="0" i="0" lang="en-US" sz="1200" u="none" cap="none" strike="noStrike">
                <a:solidFill>
                  <a:srgbClr val="000000"/>
                </a:solidFill>
                <a:latin typeface="Garamond"/>
                <a:ea typeface="Garamond"/>
                <a:cs typeface="Garamond"/>
                <a:sym typeface="Garamond"/>
              </a:rPr>
              <a:t>in serious corruption</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facilitates or provides support </a:t>
            </a:r>
            <a:r>
              <a:rPr b="0" i="0" lang="en-US" sz="1200" u="none" cap="none" strike="noStrike">
                <a:solidFill>
                  <a:srgbClr val="000000"/>
                </a:solidFill>
                <a:latin typeface="Garamond"/>
                <a:ea typeface="Garamond"/>
                <a:cs typeface="Garamond"/>
                <a:sym typeface="Garamond"/>
              </a:rPr>
              <a:t>for such conduct</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profits financially </a:t>
            </a:r>
            <a:r>
              <a:rPr b="0" i="0" lang="en-US" sz="1200" u="none" cap="none" strike="noStrike">
                <a:solidFill>
                  <a:srgbClr val="000000"/>
                </a:solidFill>
                <a:latin typeface="Garamond"/>
                <a:ea typeface="Garamond"/>
                <a:cs typeface="Garamond"/>
                <a:sym typeface="Garamond"/>
              </a:rPr>
              <a:t>or </a:t>
            </a:r>
            <a:r>
              <a:rPr b="1" i="0" lang="en-US" sz="1200" u="none" cap="none" strike="noStrike">
                <a:solidFill>
                  <a:srgbClr val="FFC000"/>
                </a:solidFill>
                <a:latin typeface="Garamond"/>
                <a:ea typeface="Garamond"/>
                <a:cs typeface="Garamond"/>
                <a:sym typeface="Garamond"/>
              </a:rPr>
              <a:t>obtains any other benefit </a:t>
            </a:r>
            <a:r>
              <a:rPr b="0" i="0" lang="en-US" sz="1200" u="none" cap="none" strike="noStrike">
                <a:solidFill>
                  <a:srgbClr val="000000"/>
                </a:solidFill>
                <a:latin typeface="Garamond"/>
                <a:ea typeface="Garamond"/>
                <a:cs typeface="Garamond"/>
                <a:sym typeface="Garamond"/>
              </a:rPr>
              <a:t>from such conduct</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conceals or disguises</a:t>
            </a:r>
            <a:r>
              <a:rPr b="0" i="0" lang="en-US" sz="1200" u="none" cap="none" strike="noStrike">
                <a:solidFill>
                  <a:srgbClr val="000000"/>
                </a:solidFill>
                <a:latin typeface="Garamond"/>
                <a:ea typeface="Garamond"/>
                <a:cs typeface="Garamond"/>
                <a:sym typeface="Garamond"/>
              </a:rPr>
              <a:t>, or facilitates the concealment or disguise of, such conduct or any profit or proceeds from such conduct</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transfers or converts</a:t>
            </a:r>
            <a:r>
              <a:rPr b="0" i="0" lang="en-US" sz="1200" u="none" cap="none" strike="noStrike">
                <a:solidFill>
                  <a:srgbClr val="000000"/>
                </a:solidFill>
                <a:latin typeface="Garamond"/>
                <a:ea typeface="Garamond"/>
                <a:cs typeface="Garamond"/>
                <a:sym typeface="Garamond"/>
              </a:rPr>
              <a:t>, or facilitates the transfer or conversion of, any profit or proceeds from such conduct</a:t>
            </a:r>
            <a:endParaRPr/>
          </a:p>
          <a:p>
            <a:pPr indent="0" lvl="0" marL="0" marR="0" rtl="0" algn="l">
              <a:lnSpc>
                <a:spcPct val="160000"/>
              </a:lnSpc>
              <a:spcBef>
                <a:spcPts val="0"/>
              </a:spcBef>
              <a:spcAft>
                <a:spcPts val="0"/>
              </a:spcAft>
              <a:buClr>
                <a:srgbClr val="000000"/>
              </a:buClr>
              <a:buSzPts val="1200"/>
              <a:buFont typeface="Garamond"/>
              <a:buNone/>
            </a:pPr>
            <a:r>
              <a:rPr b="0" i="0" lang="en-US" sz="1200" u="none" cap="none" strike="noStrike">
                <a:solidFill>
                  <a:srgbClr val="000000"/>
                </a:solidFill>
                <a:latin typeface="Garamond"/>
                <a:ea typeface="Garamond"/>
                <a:cs typeface="Garamond"/>
                <a:sym typeface="Garamond"/>
              </a:rPr>
              <a:t>is responsible for the investigation or prosecution of such conduct and </a:t>
            </a:r>
            <a:r>
              <a:rPr b="1" i="0" lang="en-US" sz="1200" u="none" cap="none" strike="noStrike">
                <a:solidFill>
                  <a:srgbClr val="FFC000"/>
                </a:solidFill>
                <a:latin typeface="Garamond"/>
                <a:ea typeface="Garamond"/>
                <a:cs typeface="Garamond"/>
                <a:sym typeface="Garamond"/>
              </a:rPr>
              <a:t>intentionally or recklessly fails </a:t>
            </a:r>
            <a:r>
              <a:rPr b="0" i="0" lang="en-US" sz="1200" u="none" cap="none" strike="noStrike">
                <a:solidFill>
                  <a:srgbClr val="000000"/>
                </a:solidFill>
                <a:latin typeface="Garamond"/>
                <a:ea typeface="Garamond"/>
                <a:cs typeface="Garamond"/>
                <a:sym typeface="Garamond"/>
              </a:rPr>
              <a:t>to fulfil that responsibility</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uses threats, intimidation or physical force </a:t>
            </a:r>
            <a:r>
              <a:rPr b="0" i="0" lang="en-US" sz="1200" u="none" cap="none" strike="noStrike">
                <a:solidFill>
                  <a:srgbClr val="000000"/>
                </a:solidFill>
                <a:latin typeface="Garamond"/>
                <a:ea typeface="Garamond"/>
                <a:cs typeface="Garamond"/>
                <a:sym typeface="Garamond"/>
              </a:rPr>
              <a:t>to interfere in, or otherwise interferes in, any law enforcement or judicial process in connection with such conduct</a:t>
            </a:r>
            <a:endParaRPr/>
          </a:p>
          <a:p>
            <a:pPr indent="0" lvl="0" marL="0" marR="0" rtl="0" algn="l">
              <a:lnSpc>
                <a:spcPct val="160000"/>
              </a:lnSpc>
              <a:spcBef>
                <a:spcPts val="0"/>
              </a:spcBef>
              <a:spcAft>
                <a:spcPts val="0"/>
              </a:spcAft>
              <a:buClr>
                <a:srgbClr val="000000"/>
              </a:buClr>
              <a:buSzPts val="1200"/>
              <a:buFont typeface="Garamond"/>
              <a:buNone/>
            </a:pPr>
            <a:r>
              <a:rPr b="1" i="0" lang="en-US" sz="1200" u="none" cap="none" strike="noStrike">
                <a:solidFill>
                  <a:srgbClr val="000000"/>
                </a:solidFill>
                <a:latin typeface="Garamond"/>
                <a:ea typeface="Garamond"/>
                <a:cs typeface="Garamond"/>
                <a:sym typeface="Garamond"/>
              </a:rPr>
              <a:t>contravenes, </a:t>
            </a:r>
            <a:r>
              <a:rPr b="0" i="0" lang="en-US" sz="1200" u="none" cap="none" strike="noStrike">
                <a:solidFill>
                  <a:srgbClr val="000000"/>
                </a:solidFill>
                <a:latin typeface="Garamond"/>
                <a:ea typeface="Garamond"/>
                <a:cs typeface="Garamond"/>
                <a:sym typeface="Garamond"/>
              </a:rPr>
              <a:t>or assists with the contravention of, certain provisions in the Regulations</a:t>
            </a:r>
            <a:endParaRPr/>
          </a:p>
          <a:p>
            <a:pPr indent="0" lvl="0" marL="0" marR="0" rtl="0" algn="l">
              <a:lnSpc>
                <a:spcPct val="160000"/>
              </a:lnSpc>
              <a:spcBef>
                <a:spcPts val="0"/>
              </a:spcBef>
              <a:spcAft>
                <a:spcPts val="0"/>
              </a:spcAft>
              <a:buClr>
                <a:srgbClr val="000000"/>
              </a:buClr>
              <a:buSzPts val="1200"/>
              <a:buFont typeface="Garamond"/>
              <a:buNone/>
            </a:pPr>
            <a:r>
              <a:rPr b="0" i="0" lang="en-US" sz="1200" u="none" cap="none" strike="noStrike">
                <a:solidFill>
                  <a:srgbClr val="000000"/>
                </a:solidFill>
                <a:latin typeface="Garamond"/>
                <a:ea typeface="Garamond"/>
                <a:cs typeface="Garamond"/>
                <a:sym typeface="Garamond"/>
              </a:rPr>
              <a:t>		Under the GAC Regulations, a person is also an “involved person” if the person:</a:t>
            </a:r>
            <a:endParaRPr/>
          </a:p>
          <a:p>
            <a:pPr indent="0" lvl="0" marL="0" marR="0" rtl="0" algn="l">
              <a:lnSpc>
                <a:spcPct val="160000"/>
              </a:lnSpc>
              <a:spcBef>
                <a:spcPts val="0"/>
              </a:spcBef>
              <a:spcAft>
                <a:spcPts val="0"/>
              </a:spcAft>
              <a:buClr>
                <a:srgbClr val="000000"/>
              </a:buClr>
              <a:buSzPts val="1200"/>
              <a:buFont typeface="Garamond"/>
              <a:buNone/>
            </a:pPr>
            <a:r>
              <a:rPr b="1" i="0" lang="en-US" sz="1200" u="none" cap="none" strike="noStrike">
                <a:solidFill>
                  <a:srgbClr val="000000"/>
                </a:solidFill>
                <a:latin typeface="Garamond"/>
                <a:ea typeface="Garamond"/>
                <a:cs typeface="Garamond"/>
                <a:sym typeface="Garamond"/>
              </a:rPr>
              <a:t>		</a:t>
            </a:r>
            <a:r>
              <a:rPr b="1" i="0" lang="en-US" sz="1200" u="none" cap="none" strike="noStrike">
                <a:solidFill>
                  <a:srgbClr val="FFC000"/>
                </a:solidFill>
                <a:latin typeface="Garamond"/>
                <a:ea typeface="Garamond"/>
                <a:cs typeface="Garamond"/>
                <a:sym typeface="Garamond"/>
              </a:rPr>
              <a:t>is owned or controlled by a person </a:t>
            </a:r>
            <a:r>
              <a:rPr b="0" i="0" lang="en-US" sz="1200" u="none" cap="none" strike="noStrike">
                <a:solidFill>
                  <a:srgbClr val="000000"/>
                </a:solidFill>
                <a:latin typeface="Garamond"/>
                <a:ea typeface="Garamond"/>
                <a:cs typeface="Garamond"/>
                <a:sym typeface="Garamond"/>
              </a:rPr>
              <a:t>who has been involved as abov</a:t>
            </a:r>
            <a:r>
              <a:rPr b="0" i="0" lang="en-US" sz="1200" u="none" cap="none" strike="noStrike">
                <a:solidFill>
                  <a:srgbClr val="000000"/>
                </a:solidFill>
                <a:latin typeface="Garamond"/>
                <a:ea typeface="Garamond"/>
                <a:cs typeface="Garamond"/>
                <a:sym typeface="Garamond"/>
              </a:rPr>
              <a:t>e</a:t>
            </a:r>
            <a:endParaRPr/>
          </a:p>
          <a:p>
            <a:pPr indent="0" lvl="0" marL="0" marR="0" rtl="0" algn="l">
              <a:lnSpc>
                <a:spcPct val="160000"/>
              </a:lnSpc>
              <a:spcBef>
                <a:spcPts val="0"/>
              </a:spcBef>
              <a:spcAft>
                <a:spcPts val="0"/>
              </a:spcAft>
              <a:buClr>
                <a:srgbClr val="000000"/>
              </a:buClr>
              <a:buSzPts val="1200"/>
              <a:buFont typeface="Garamond"/>
              <a:buNone/>
            </a:pPr>
            <a:r>
              <a:rPr b="1" i="0" lang="en-US" sz="1200" u="none" cap="none" strike="noStrike">
                <a:solidFill>
                  <a:srgbClr val="000000"/>
                </a:solidFill>
                <a:latin typeface="Garamond"/>
                <a:ea typeface="Garamond"/>
                <a:cs typeface="Garamond"/>
                <a:sym typeface="Garamond"/>
              </a:rPr>
              <a:t>	</a:t>
            </a:r>
            <a:r>
              <a:rPr b="1" i="0" lang="en-US" sz="1200" u="none" cap="none" strike="noStrike">
                <a:solidFill>
                  <a:srgbClr val="000000"/>
                </a:solidFill>
                <a:latin typeface="Garamond"/>
                <a:ea typeface="Garamond"/>
                <a:cs typeface="Garamond"/>
                <a:sym typeface="Garamond"/>
              </a:rPr>
              <a:t>	</a:t>
            </a:r>
            <a:r>
              <a:rPr b="1" i="0" lang="en-US" sz="1200" u="none" cap="none" strike="noStrike">
                <a:solidFill>
                  <a:srgbClr val="FFC000"/>
                </a:solidFill>
                <a:latin typeface="Garamond"/>
                <a:ea typeface="Garamond"/>
                <a:cs typeface="Garamond"/>
                <a:sym typeface="Garamond"/>
              </a:rPr>
              <a:t>acts on behalf of or at the direction</a:t>
            </a:r>
            <a:r>
              <a:rPr b="1" i="0" lang="en-US" sz="1200" u="none" cap="none" strike="noStrike">
                <a:solidFill>
                  <a:srgbClr val="000000"/>
                </a:solidFill>
                <a:latin typeface="Garamond"/>
                <a:ea typeface="Garamond"/>
                <a:cs typeface="Garamond"/>
                <a:sym typeface="Garamond"/>
              </a:rPr>
              <a:t> </a:t>
            </a:r>
            <a:r>
              <a:rPr b="0" i="0" lang="en-US" sz="1200" u="none" cap="none" strike="noStrike">
                <a:solidFill>
                  <a:srgbClr val="000000"/>
                </a:solidFill>
                <a:latin typeface="Garamond"/>
                <a:ea typeface="Garamond"/>
                <a:cs typeface="Garamond"/>
                <a:sym typeface="Garamond"/>
              </a:rPr>
              <a:t>of such a person</a:t>
            </a:r>
            <a:endParaRPr/>
          </a:p>
          <a:p>
            <a:pPr indent="0" lvl="0" marL="0" marR="0" rtl="0" algn="l">
              <a:lnSpc>
                <a:spcPct val="160000"/>
              </a:lnSpc>
              <a:spcBef>
                <a:spcPts val="0"/>
              </a:spcBef>
              <a:spcAft>
                <a:spcPts val="0"/>
              </a:spcAft>
              <a:buClr>
                <a:srgbClr val="000000"/>
              </a:buClr>
              <a:buSzPts val="1200"/>
              <a:buFont typeface="Garamond"/>
              <a:buNone/>
            </a:pPr>
            <a:r>
              <a:rPr b="1" i="0" lang="en-US" sz="1200" u="none" cap="none" strike="noStrike">
                <a:solidFill>
                  <a:srgbClr val="000000"/>
                </a:solidFill>
                <a:latin typeface="Garamond"/>
                <a:ea typeface="Garamond"/>
                <a:cs typeface="Garamond"/>
                <a:sym typeface="Garamond"/>
              </a:rPr>
              <a:t>		</a:t>
            </a:r>
            <a:r>
              <a:rPr b="1" i="0" lang="en-US" sz="1200" u="none" cap="none" strike="noStrike">
                <a:solidFill>
                  <a:srgbClr val="FFC000"/>
                </a:solidFill>
                <a:latin typeface="Garamond"/>
                <a:ea typeface="Garamond"/>
                <a:cs typeface="Garamond"/>
                <a:sym typeface="Garamond"/>
              </a:rPr>
              <a:t>is a member of, or associated with, such a perso</a:t>
            </a:r>
            <a:r>
              <a:rPr b="1" i="0" lang="en-US" sz="1200" u="none" cap="none" strike="noStrike">
                <a:solidFill>
                  <a:srgbClr val="FFC000"/>
                </a:solidFill>
                <a:latin typeface="Garamond"/>
                <a:ea typeface="Garamond"/>
                <a:cs typeface="Garamond"/>
                <a:sym typeface="Garamond"/>
              </a:rPr>
              <a:t>n</a:t>
            </a:r>
            <a:endParaRPr/>
          </a:p>
        </p:txBody>
      </p:sp>
      <p:pic>
        <p:nvPicPr>
          <p:cNvPr descr="ILP logo.png" id="181" name="Google Shape;181;p16"/>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p>
        </p:txBody>
      </p:sp>
      <p:sp>
        <p:nvSpPr>
          <p:cNvPr id="187" name="Google Shape;187;p17"/>
          <p:cNvSpPr txBox="1"/>
          <p:nvPr/>
        </p:nvSpPr>
        <p:spPr>
          <a:xfrm>
            <a:off x="1764041" y="404855"/>
            <a:ext cx="6197097" cy="3434402"/>
          </a:xfrm>
          <a:prstGeom prst="rect">
            <a:avLst/>
          </a:prstGeom>
          <a:noFill/>
          <a:ln>
            <a:noFill/>
          </a:ln>
        </p:spPr>
        <p:txBody>
          <a:bodyPr anchorCtr="0" anchor="t" bIns="45700" lIns="91425" spcFirstLastPara="1" rIns="91425" wrap="square" tIns="45700">
            <a:spAutoFit/>
          </a:bodyPr>
          <a:lstStyle/>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000"/>
              <a:buFont typeface="Garamond"/>
              <a:buNone/>
            </a:pPr>
            <a:r>
              <a:rPr b="1" i="0" lang="en-US" sz="2000" u="none" cap="none" strike="noStrike">
                <a:solidFill>
                  <a:srgbClr val="000000"/>
                </a:solidFill>
                <a:latin typeface="Garamond"/>
                <a:ea typeface="Garamond"/>
                <a:cs typeface="Garamond"/>
                <a:sym typeface="Garamond"/>
              </a:rPr>
              <a:t>UK GAC 27</a:t>
            </a:r>
            <a:r>
              <a:rPr b="0" i="0" lang="en-US" sz="2000" u="none" cap="none" strike="noStrike">
                <a:solidFill>
                  <a:srgbClr val="000000"/>
                </a:solidFill>
                <a:latin typeface="Garamond"/>
                <a:ea typeface="Garamond"/>
                <a:cs typeface="Garamond"/>
                <a:sym typeface="Garamond"/>
              </a:rPr>
              <a:t> Designations in total including:</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South Africa- Gupta brothers and associate</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South Sudan- Al-Cardinal - businessman </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Zimbabwe- Tagwirei - businessman </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Iraq- Al Sultan – governor</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Latin America </a:t>
            </a:r>
            <a:endParaRPr b="0" i="0" sz="2000" u="none" cap="none" strike="noStrike">
              <a:solidFill>
                <a:srgbClr val="000000"/>
              </a:solidFill>
              <a:latin typeface="Garamond"/>
              <a:ea typeface="Garamond"/>
              <a:cs typeface="Garamond"/>
              <a:sym typeface="Garamond"/>
            </a:endParaRPr>
          </a:p>
        </p:txBody>
      </p:sp>
      <p:pic>
        <p:nvPicPr>
          <p:cNvPr descr="ILP logo.png" id="188" name="Google Shape;188;p17"/>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r>
              <a:rPr lang="en-US">
                <a:solidFill>
                  <a:srgbClr val="C00000"/>
                </a:solidFill>
                <a:latin typeface="Garamond"/>
                <a:ea typeface="Garamond"/>
                <a:cs typeface="Garamond"/>
                <a:sym typeface="Garamond"/>
              </a:rPr>
              <a:t>and </a:t>
            </a:r>
            <a:r>
              <a:rPr b="1" lang="en-US">
                <a:solidFill>
                  <a:srgbClr val="FFC000"/>
                </a:solidFill>
                <a:latin typeface="Garamond"/>
                <a:ea typeface="Garamond"/>
                <a:cs typeface="Garamond"/>
                <a:sym typeface="Garamond"/>
              </a:rPr>
              <a:t>Global Anti-Corruption</a:t>
            </a:r>
            <a:endParaRPr/>
          </a:p>
        </p:txBody>
      </p:sp>
      <p:sp>
        <p:nvSpPr>
          <p:cNvPr id="194" name="Google Shape;194;p18"/>
          <p:cNvSpPr txBox="1"/>
          <p:nvPr/>
        </p:nvSpPr>
        <p:spPr>
          <a:xfrm>
            <a:off x="660903" y="939095"/>
            <a:ext cx="8021370" cy="2324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Garamond"/>
              <a:buNone/>
            </a:pPr>
            <a:r>
              <a:rPr b="0" i="0" lang="en-US" sz="1400" u="none" cap="none" strike="noStrike">
                <a:solidFill>
                  <a:srgbClr val="000000"/>
                </a:solidFill>
                <a:latin typeface="Garamond"/>
                <a:ea typeface="Garamond"/>
                <a:cs typeface="Garamond"/>
                <a:sym typeface="Garamond"/>
              </a:rPr>
              <a:t>The GAC Regulations when launched contained two-limb test that must be met before a person can be designated:</a:t>
            </a:r>
            <a:endParaRPr/>
          </a:p>
          <a:p>
            <a:pPr indent="-342900" lvl="3" marL="342900" marR="0" rtl="0" algn="l">
              <a:lnSpc>
                <a:spcPct val="150000"/>
              </a:lnSpc>
              <a:spcBef>
                <a:spcPts val="0"/>
              </a:spcBef>
              <a:spcAft>
                <a:spcPts val="0"/>
              </a:spcAft>
              <a:buClr>
                <a:srgbClr val="000000"/>
              </a:buClr>
              <a:buSzPts val="1400"/>
              <a:buFont typeface="Helvetica Neue"/>
              <a:buAutoNum type="arabicPeriod"/>
            </a:pPr>
            <a:r>
              <a:rPr b="0" i="0" lang="en-US" sz="1400" u="none" cap="none" strike="noStrike">
                <a:solidFill>
                  <a:srgbClr val="000000"/>
                </a:solidFill>
                <a:latin typeface="Garamond"/>
                <a:ea typeface="Garamond"/>
                <a:cs typeface="Garamond"/>
                <a:sym typeface="Garamond"/>
              </a:rPr>
              <a:t>That there are “</a:t>
            </a:r>
            <a:r>
              <a:rPr b="1" i="0" lang="en-US" sz="1400" u="none" cap="none" strike="noStrike">
                <a:solidFill>
                  <a:srgbClr val="000000"/>
                </a:solidFill>
                <a:latin typeface="Garamond"/>
                <a:ea typeface="Garamond"/>
                <a:cs typeface="Garamond"/>
                <a:sym typeface="Garamond"/>
              </a:rPr>
              <a:t>reasonable grounds to suspect</a:t>
            </a:r>
            <a:r>
              <a:rPr b="0" i="0" lang="en-US" sz="1400" u="none" cap="none" strike="noStrike">
                <a:solidFill>
                  <a:srgbClr val="000000"/>
                </a:solidFill>
                <a:latin typeface="Garamond"/>
                <a:ea typeface="Garamond"/>
                <a:cs typeface="Garamond"/>
                <a:sym typeface="Garamond"/>
              </a:rPr>
              <a:t>” that the person is an “involved person” (i.e. connected to the activity in one of the ways set out above).</a:t>
            </a:r>
            <a:endParaRPr/>
          </a:p>
          <a:p>
            <a:pPr indent="-342900" lvl="3" marL="342900" marR="0" rtl="0" algn="l">
              <a:lnSpc>
                <a:spcPct val="150000"/>
              </a:lnSpc>
              <a:spcBef>
                <a:spcPts val="0"/>
              </a:spcBef>
              <a:spcAft>
                <a:spcPts val="0"/>
              </a:spcAft>
              <a:buClr>
                <a:srgbClr val="000000"/>
              </a:buClr>
              <a:buSzPts val="1400"/>
              <a:buFont typeface="Helvetica Neue"/>
              <a:buAutoNum type="arabicPeriod"/>
            </a:pPr>
            <a:r>
              <a:rPr b="0" i="0" lang="en-US" sz="1400" u="none" cap="none" strike="noStrike">
                <a:solidFill>
                  <a:srgbClr val="000000"/>
                </a:solidFill>
                <a:latin typeface="Garamond"/>
                <a:ea typeface="Garamond"/>
                <a:cs typeface="Garamond"/>
                <a:sym typeface="Garamond"/>
              </a:rPr>
              <a:t>That designating that person would be </a:t>
            </a:r>
            <a:r>
              <a:rPr b="1" i="0" lang="en-US" sz="1400" u="none" cap="none" strike="noStrike">
                <a:solidFill>
                  <a:srgbClr val="000000"/>
                </a:solidFill>
                <a:latin typeface="Garamond"/>
                <a:ea typeface="Garamond"/>
                <a:cs typeface="Garamond"/>
                <a:sym typeface="Garamond"/>
              </a:rPr>
              <a:t>appropriate </a:t>
            </a:r>
            <a:r>
              <a:rPr b="0" i="0" lang="en-US" sz="1400" u="none" cap="none" strike="noStrike">
                <a:solidFill>
                  <a:srgbClr val="000000"/>
                </a:solidFill>
                <a:latin typeface="Garamond"/>
                <a:ea typeface="Garamond"/>
                <a:cs typeface="Garamond"/>
                <a:sym typeface="Garamond"/>
              </a:rPr>
              <a:t>with regards to the sanctions regime’s purposes 	and the likely significant effects on that person of designating them. (Note: Appropriateness under newest legislation removed)</a:t>
            </a:r>
            <a:endParaRPr/>
          </a:p>
        </p:txBody>
      </p:sp>
      <p:pic>
        <p:nvPicPr>
          <p:cNvPr descr="ILP logo.png" id="195" name="Google Shape;195;p18"/>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7030A0"/>
              </a:buClr>
              <a:buSzPct val="100000"/>
              <a:buFont typeface="Garamond"/>
              <a:buNone/>
            </a:pPr>
            <a:r>
              <a:rPr lang="en-US">
                <a:solidFill>
                  <a:srgbClr val="7030A0"/>
                </a:solidFill>
                <a:latin typeface="Garamond"/>
                <a:ea typeface="Garamond"/>
                <a:cs typeface="Garamond"/>
                <a:sym typeface="Garamond"/>
              </a:rPr>
              <a:t>US Sanctions Regimes: </a:t>
            </a:r>
            <a:r>
              <a:rPr b="1" lang="en-US">
                <a:solidFill>
                  <a:srgbClr val="002060"/>
                </a:solidFill>
                <a:latin typeface="Garamond"/>
                <a:ea typeface="Garamond"/>
                <a:cs typeface="Garamond"/>
                <a:sym typeface="Garamond"/>
              </a:rPr>
              <a:t>Global Magnitsky</a:t>
            </a:r>
            <a:endParaRPr>
              <a:solidFill>
                <a:srgbClr val="002060"/>
              </a:solidFill>
            </a:endParaRPr>
          </a:p>
        </p:txBody>
      </p:sp>
      <p:sp>
        <p:nvSpPr>
          <p:cNvPr id="201" name="Google Shape;201;p19"/>
          <p:cNvSpPr txBox="1"/>
          <p:nvPr/>
        </p:nvSpPr>
        <p:spPr>
          <a:xfrm>
            <a:off x="459299" y="612092"/>
            <a:ext cx="8684701" cy="337720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Garamond"/>
                <a:ea typeface="Garamond"/>
                <a:cs typeface="Garamond"/>
                <a:sym typeface="Garamond"/>
              </a:rPr>
              <a:t>Launched in 2016 &amp; 2017</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Garamond"/>
                <a:ea typeface="Garamond"/>
                <a:cs typeface="Garamond"/>
                <a:sym typeface="Garamond"/>
              </a:rPr>
              <a:t>Forerunner of new wave of thematic sanctions regimes</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Garamond"/>
                <a:ea typeface="Garamond"/>
                <a:cs typeface="Garamond"/>
                <a:sym typeface="Garamond"/>
              </a:rPr>
              <a:t>Scope:</a:t>
            </a:r>
            <a:endParaRPr/>
          </a:p>
          <a:p>
            <a:pPr indent="0" lvl="1" marL="0" marR="0" rtl="0" algn="l">
              <a:lnSpc>
                <a:spcPct val="15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“serious human rights abuse”</a:t>
            </a:r>
            <a:endParaRPr/>
          </a:p>
          <a:p>
            <a:pPr indent="0" lvl="1" marL="0" marR="0" rtl="0" algn="l">
              <a:lnSpc>
                <a:spcPct val="15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 “acts of corruption” including the transfer </a:t>
            </a:r>
            <a:endParaRPr/>
          </a:p>
          <a:p>
            <a:pPr indent="0" lvl="1" marL="0" marR="0" rtl="0" algn="l">
              <a:lnSpc>
                <a:spcPct val="15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or the facilitation of the transfer of the proceeds of corruption</a:t>
            </a:r>
            <a:endParaRPr/>
          </a:p>
          <a:p>
            <a:pPr indent="-342900" lvl="0" marL="34290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Garamond"/>
                <a:ea typeface="Garamond"/>
                <a:cs typeface="Garamond"/>
                <a:sym typeface="Garamond"/>
              </a:rPr>
              <a:t>Significant numbers of individuals and entities listed (400+) incl. most recently 3 Liberian       individuals allegedly involved in corruption</a:t>
            </a:r>
            <a:endParaRPr/>
          </a:p>
        </p:txBody>
      </p:sp>
      <p:pic>
        <p:nvPicPr>
          <p:cNvPr descr="ILP logo.png" id="202" name="Google Shape;202;p19"/>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idx="4294967295" type="title"/>
          </p:nvPr>
        </p:nvSpPr>
        <p:spPr>
          <a:xfrm>
            <a:off x="0" y="444500"/>
            <a:ext cx="8521700" cy="243563"/>
          </a:xfrm>
          <a:prstGeom prst="rect">
            <a:avLst/>
          </a:prstGeom>
          <a:noFill/>
          <a:ln>
            <a:noFill/>
          </a:ln>
        </p:spPr>
        <p:txBody>
          <a:bodyPr anchorCtr="0" anchor="t" bIns="91400" lIns="91400" spcFirstLastPara="1" rIns="91400" wrap="square" tIns="91400">
            <a:noAutofit/>
          </a:bodyPr>
          <a:lstStyle/>
          <a:p>
            <a:pPr indent="0" lvl="0" marL="0" rtl="0" algn="l">
              <a:lnSpc>
                <a:spcPct val="150000"/>
              </a:lnSpc>
              <a:spcBef>
                <a:spcPts val="0"/>
              </a:spcBef>
              <a:spcAft>
                <a:spcPts val="0"/>
              </a:spcAft>
              <a:buClr>
                <a:srgbClr val="0070C0"/>
              </a:buClr>
              <a:buSzPts val="3200"/>
              <a:buFont typeface="Garamond"/>
              <a:buNone/>
            </a:pPr>
            <a:r>
              <a:rPr b="1" lang="en-US" sz="3200">
                <a:solidFill>
                  <a:srgbClr val="0070C0"/>
                </a:solidFill>
                <a:latin typeface="Garamond"/>
                <a:ea typeface="Garamond"/>
                <a:cs typeface="Garamond"/>
                <a:sym typeface="Garamond"/>
              </a:rPr>
              <a:t>  	rights:</a:t>
            </a:r>
            <a:r>
              <a:rPr b="1" lang="en-US" sz="3200">
                <a:solidFill>
                  <a:srgbClr val="FFC000"/>
                </a:solidFill>
                <a:latin typeface="Garamond"/>
                <a:ea typeface="Garamond"/>
                <a:cs typeface="Garamond"/>
                <a:sym typeface="Garamond"/>
              </a:rPr>
              <a:t>applied</a:t>
            </a:r>
            <a:r>
              <a:rPr lang="en-US" sz="1600">
                <a:solidFill>
                  <a:srgbClr val="FFFFFF"/>
                </a:solidFill>
                <a:latin typeface="Garamond"/>
                <a:ea typeface="Garamond"/>
                <a:cs typeface="Garamond"/>
                <a:sym typeface="Garamond"/>
              </a:rPr>
              <a:t>i-track accountability solutions</a:t>
            </a:r>
            <a:br>
              <a:rPr lang="en-US" sz="1600">
                <a:solidFill>
                  <a:srgbClr val="FFFFFF"/>
                </a:solidFill>
                <a:latin typeface="Garamond"/>
                <a:ea typeface="Garamond"/>
                <a:cs typeface="Garamond"/>
                <a:sym typeface="Garamond"/>
              </a:rPr>
            </a:br>
            <a:r>
              <a:rPr lang="en-US" sz="1600">
                <a:solidFill>
                  <a:srgbClr val="FFFFFF"/>
                </a:solidFill>
                <a:latin typeface="Garamond"/>
                <a:ea typeface="Garamond"/>
                <a:cs typeface="Garamond"/>
                <a:sym typeface="Garamond"/>
              </a:rPr>
              <a:t>	</a:t>
            </a:r>
            <a:r>
              <a:rPr lang="en-US" sz="1600">
                <a:latin typeface="Garamond"/>
                <a:ea typeface="Garamond"/>
                <a:cs typeface="Garamond"/>
                <a:sym typeface="Garamond"/>
              </a:rPr>
              <a:t>Oliver Windridge is a British lawyer, specializing in international human rights, anti-corruption 	and international criminal law. He is particularly interested in exploring where these three 	elements interconnect. </a:t>
            </a:r>
            <a:br>
              <a:rPr lang="en-US" sz="1600">
                <a:latin typeface="Garamond"/>
                <a:ea typeface="Garamond"/>
                <a:cs typeface="Garamond"/>
                <a:sym typeface="Garamond"/>
              </a:rPr>
            </a:br>
            <a:r>
              <a:rPr lang="en-US" sz="1600">
                <a:latin typeface="Garamond"/>
                <a:ea typeface="Garamond"/>
                <a:cs typeface="Garamond"/>
                <a:sym typeface="Garamond"/>
              </a:rPr>
              <a:t>	Oliver is founder of </a:t>
            </a:r>
            <a:r>
              <a:rPr b="1" lang="en-US" sz="1600">
                <a:solidFill>
                  <a:srgbClr val="0070C0"/>
                </a:solidFill>
                <a:latin typeface="Garamond"/>
                <a:ea typeface="Garamond"/>
                <a:cs typeface="Garamond"/>
                <a:sym typeface="Garamond"/>
              </a:rPr>
              <a:t>rights: </a:t>
            </a:r>
            <a:r>
              <a:rPr b="1" lang="en-US" sz="1600">
                <a:solidFill>
                  <a:srgbClr val="FFC000"/>
                </a:solidFill>
                <a:latin typeface="Garamond"/>
                <a:ea typeface="Garamond"/>
                <a:cs typeface="Garamond"/>
                <a:sym typeface="Garamond"/>
              </a:rPr>
              <a:t>applied</a:t>
            </a:r>
            <a:r>
              <a:rPr lang="en-US" sz="1600">
                <a:latin typeface="Garamond"/>
                <a:ea typeface="Garamond"/>
                <a:cs typeface="Garamond"/>
                <a:sym typeface="Garamond"/>
              </a:rPr>
              <a:t>, a human rights and anti-corruption consultancy that has 	pioneered the use of “multi-track accountability” solutions.</a:t>
            </a:r>
            <a:br>
              <a:rPr lang="en-US" sz="1600">
                <a:latin typeface="Garamond"/>
                <a:ea typeface="Garamond"/>
                <a:cs typeface="Garamond"/>
                <a:sym typeface="Garamond"/>
              </a:rPr>
            </a:br>
            <a:r>
              <a:rPr lang="en-US" sz="1600">
                <a:latin typeface="Garamond"/>
                <a:ea typeface="Garamond"/>
                <a:cs typeface="Garamond"/>
                <a:sym typeface="Garamond"/>
              </a:rPr>
              <a:t>	Learn more at </a:t>
            </a:r>
            <a:r>
              <a:rPr lang="en-US" sz="1600" u="sng">
                <a:solidFill>
                  <a:schemeClr val="hlink"/>
                </a:solidFill>
                <a:latin typeface="Garamond"/>
                <a:ea typeface="Garamond"/>
                <a:cs typeface="Garamond"/>
                <a:sym typeface="Garamond"/>
                <a:hlinkClick r:id="rId3"/>
              </a:rPr>
              <a:t>www.rightsapplied.com</a:t>
            </a:r>
            <a:br>
              <a:rPr lang="en-US" sz="1600">
                <a:latin typeface="Garamond"/>
                <a:ea typeface="Garamond"/>
                <a:cs typeface="Garamond"/>
                <a:sym typeface="Garamond"/>
              </a:rPr>
            </a:br>
            <a:br>
              <a:rPr lang="en-US" sz="1600"/>
            </a:br>
            <a:endParaRPr sz="1600"/>
          </a:p>
        </p:txBody>
      </p:sp>
      <p:pic>
        <p:nvPicPr>
          <p:cNvPr descr="ILP logo.png" id="61" name="Google Shape;61;p2"/>
          <p:cNvPicPr preferRelativeResize="0"/>
          <p:nvPr/>
        </p:nvPicPr>
        <p:blipFill rotWithShape="1">
          <a:blip r:embed="rId4">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7030A0"/>
              </a:buClr>
              <a:buSzPct val="100000"/>
              <a:buFont typeface="Garamond"/>
              <a:buNone/>
            </a:pPr>
            <a:r>
              <a:rPr lang="en-US">
                <a:solidFill>
                  <a:srgbClr val="7030A0"/>
                </a:solidFill>
                <a:latin typeface="Garamond"/>
                <a:ea typeface="Garamond"/>
                <a:cs typeface="Garamond"/>
                <a:sym typeface="Garamond"/>
              </a:rPr>
              <a:t>Sanctions Regimes: </a:t>
            </a:r>
            <a:r>
              <a:rPr b="1" lang="en-US">
                <a:solidFill>
                  <a:srgbClr val="002060"/>
                </a:solidFill>
                <a:latin typeface="Garamond"/>
                <a:ea typeface="Garamond"/>
                <a:cs typeface="Garamond"/>
                <a:sym typeface="Garamond"/>
              </a:rPr>
              <a:t>Policy</a:t>
            </a:r>
            <a:endParaRPr>
              <a:solidFill>
                <a:srgbClr val="002060"/>
              </a:solidFill>
            </a:endParaRPr>
          </a:p>
        </p:txBody>
      </p:sp>
      <p:sp>
        <p:nvSpPr>
          <p:cNvPr id="208" name="Google Shape;208;p20"/>
          <p:cNvSpPr txBox="1"/>
          <p:nvPr/>
        </p:nvSpPr>
        <p:spPr>
          <a:xfrm>
            <a:off x="814811" y="579757"/>
            <a:ext cx="7912800" cy="35970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As a foreign policy tool, as well as falling within scope, consideration must always be given to policy issues, such as: </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Human rights, anti-corruption, regional policy priorities</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The scale, nature and impact of the violation</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The status, connections and activities of the target</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Collective international action</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Government relations</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Interaction with law enforcement activities</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Risk of reprisals</a:t>
            </a:r>
            <a:endParaRPr/>
          </a:p>
        </p:txBody>
      </p:sp>
      <p:pic>
        <p:nvPicPr>
          <p:cNvPr descr="ILP logo.png" id="209" name="Google Shape;209;p20"/>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Sanctions Regimes:</a:t>
            </a:r>
            <a:r>
              <a:rPr lang="en-US">
                <a:solidFill>
                  <a:srgbClr val="7030A0"/>
                </a:solidFill>
                <a:latin typeface="Garamond"/>
                <a:ea typeface="Garamond"/>
                <a:cs typeface="Garamond"/>
                <a:sym typeface="Garamond"/>
              </a:rPr>
              <a:t> </a:t>
            </a:r>
            <a:r>
              <a:rPr b="1" lang="en-US">
                <a:solidFill>
                  <a:srgbClr val="00B050"/>
                </a:solidFill>
                <a:latin typeface="Garamond"/>
                <a:ea typeface="Garamond"/>
                <a:cs typeface="Garamond"/>
                <a:sym typeface="Garamond"/>
              </a:rPr>
              <a:t>Practicalities</a:t>
            </a:r>
            <a:endParaRPr b="1">
              <a:solidFill>
                <a:srgbClr val="00B050"/>
              </a:solidFill>
            </a:endParaRPr>
          </a:p>
        </p:txBody>
      </p:sp>
      <p:sp>
        <p:nvSpPr>
          <p:cNvPr id="215" name="Google Shape;215;p21"/>
          <p:cNvSpPr txBox="1"/>
          <p:nvPr/>
        </p:nvSpPr>
        <p:spPr>
          <a:xfrm>
            <a:off x="792603" y="569076"/>
            <a:ext cx="8093798" cy="2975302"/>
          </a:xfrm>
          <a:prstGeom prst="rect">
            <a:avLst/>
          </a:prstGeom>
          <a:noFill/>
          <a:ln>
            <a:noFill/>
          </a:ln>
        </p:spPr>
        <p:txBody>
          <a:bodyPr anchorCtr="0" anchor="t" bIns="45700" lIns="91425" spcFirstLastPara="1" rIns="91425" wrap="square" tIns="45700">
            <a:spAutoFit/>
          </a:bodyPr>
          <a:lstStyle/>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Submissions can be </a:t>
            </a:r>
            <a:r>
              <a:rPr b="0" i="0" lang="en-US" sz="1600" u="sng" cap="none" strike="noStrike">
                <a:solidFill>
                  <a:srgbClr val="000000"/>
                </a:solidFill>
                <a:latin typeface="Garamond"/>
                <a:ea typeface="Garamond"/>
                <a:cs typeface="Garamond"/>
                <a:sym typeface="Garamond"/>
              </a:rPr>
              <a:t>sent directly </a:t>
            </a:r>
            <a:r>
              <a:rPr b="0" i="0" lang="en-US" sz="1600" u="none" cap="none" strike="noStrike">
                <a:solidFill>
                  <a:srgbClr val="000000"/>
                </a:solidFill>
                <a:latin typeface="Garamond"/>
                <a:ea typeface="Garamond"/>
                <a:cs typeface="Garamond"/>
                <a:sym typeface="Garamond"/>
              </a:rPr>
              <a:t>to the UK FCDO (and US OFAC)</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Recommended that at a </a:t>
            </a:r>
            <a:r>
              <a:rPr b="0" i="1" lang="en-US" sz="1600" u="none" cap="none" strike="noStrike">
                <a:solidFill>
                  <a:srgbClr val="000000"/>
                </a:solidFill>
                <a:latin typeface="Garamond"/>
                <a:ea typeface="Garamond"/>
                <a:cs typeface="Garamond"/>
                <a:sym typeface="Garamond"/>
              </a:rPr>
              <a:t>minimum</a:t>
            </a:r>
            <a:r>
              <a:rPr b="0" i="0" lang="en-US" sz="1600" u="none" cap="none" strike="noStrike">
                <a:solidFill>
                  <a:srgbClr val="000000"/>
                </a:solidFill>
                <a:latin typeface="Garamond"/>
                <a:ea typeface="Garamond"/>
                <a:cs typeface="Garamond"/>
                <a:sym typeface="Garamond"/>
              </a:rPr>
              <a:t> these set out: </a:t>
            </a:r>
            <a:endParaRPr/>
          </a:p>
          <a:p>
            <a:pPr indent="0" lvl="0" marL="0" marR="0" rtl="0" algn="l">
              <a:lnSpc>
                <a:spcPct val="170000"/>
              </a:lnSpc>
              <a:spcBef>
                <a:spcPts val="0"/>
              </a:spcBef>
              <a:spcAft>
                <a:spcPts val="0"/>
              </a:spcAft>
              <a:buClr>
                <a:srgbClr val="000000"/>
              </a:buClr>
              <a:buSzPts val="1600"/>
              <a:buFont typeface="Garamond"/>
              <a:buNone/>
            </a:pPr>
            <a:r>
              <a:rPr b="1" i="0" lang="en-US" sz="1600" u="none" cap="none" strike="noStrike">
                <a:solidFill>
                  <a:srgbClr val="000000"/>
                </a:solidFill>
                <a:latin typeface="Garamond"/>
                <a:ea typeface="Garamond"/>
                <a:cs typeface="Garamond"/>
                <a:sym typeface="Garamond"/>
              </a:rPr>
              <a:t>1. Who is the person?</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For example, name (including any aliases), title and other identifying information.</a:t>
            </a:r>
            <a:endParaRPr/>
          </a:p>
          <a:p>
            <a:pPr indent="0" lvl="0" marL="0" marR="0" rtl="0" algn="l">
              <a:lnSpc>
                <a:spcPct val="170000"/>
              </a:lnSpc>
              <a:spcBef>
                <a:spcPts val="0"/>
              </a:spcBef>
              <a:spcAft>
                <a:spcPts val="0"/>
              </a:spcAft>
              <a:buClr>
                <a:srgbClr val="000000"/>
              </a:buClr>
              <a:buSzPts val="1600"/>
              <a:buFont typeface="Garamond"/>
              <a:buNone/>
            </a:pPr>
            <a:r>
              <a:rPr b="1" i="0" lang="en-US" sz="1600" u="none" cap="none" strike="noStrike">
                <a:solidFill>
                  <a:srgbClr val="000000"/>
                </a:solidFill>
                <a:latin typeface="Garamond"/>
                <a:ea typeface="Garamond"/>
                <a:cs typeface="Garamond"/>
                <a:sym typeface="Garamond"/>
              </a:rPr>
              <a:t>2. What is the activity that justifies the application of sanctions?</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Identification of activity that constitutes serious corruption under the Regulations.</a:t>
            </a:r>
            <a:endParaRPr/>
          </a:p>
          <a:p>
            <a:pPr indent="0" lvl="0" marL="0" marR="0" rtl="0" algn="l">
              <a:lnSpc>
                <a:spcPct val="170000"/>
              </a:lnSpc>
              <a:spcBef>
                <a:spcPts val="0"/>
              </a:spcBef>
              <a:spcAft>
                <a:spcPts val="0"/>
              </a:spcAft>
              <a:buClr>
                <a:srgbClr val="000000"/>
              </a:buClr>
              <a:buSzPts val="1600"/>
              <a:buFont typeface="Garamond"/>
              <a:buNone/>
            </a:pPr>
            <a:r>
              <a:rPr b="1" i="0" lang="en-US" sz="1600" u="none" cap="none" strike="noStrike">
                <a:solidFill>
                  <a:srgbClr val="000000"/>
                </a:solidFill>
                <a:latin typeface="Garamond"/>
                <a:ea typeface="Garamond"/>
                <a:cs typeface="Garamond"/>
                <a:sym typeface="Garamond"/>
              </a:rPr>
              <a:t>3. How, and to what extent, is the person involved in the activity?</a:t>
            </a:r>
            <a:endParaRPr b="0" i="0" sz="1600" u="none" cap="none" strike="noStrike">
              <a:solidFill>
                <a:srgbClr val="000000"/>
              </a:solidFill>
              <a:latin typeface="Garamond"/>
              <a:ea typeface="Garamond"/>
              <a:cs typeface="Garamond"/>
              <a:sym typeface="Garamond"/>
            </a:endParaRPr>
          </a:p>
        </p:txBody>
      </p:sp>
      <p:pic>
        <p:nvPicPr>
          <p:cNvPr descr="ILP logo.png" id="216" name="Google Shape;216;p21"/>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p:nvPr/>
        </p:nvSpPr>
        <p:spPr>
          <a:xfrm>
            <a:off x="311700" y="950614"/>
            <a:ext cx="1598582" cy="1356372"/>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2"/>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Sanctions Regimes:</a:t>
            </a:r>
            <a:r>
              <a:rPr lang="en-US">
                <a:solidFill>
                  <a:srgbClr val="7030A0"/>
                </a:solidFill>
                <a:latin typeface="Garamond"/>
                <a:ea typeface="Garamond"/>
                <a:cs typeface="Garamond"/>
                <a:sym typeface="Garamond"/>
              </a:rPr>
              <a:t> </a:t>
            </a:r>
            <a:r>
              <a:rPr b="1" lang="en-US">
                <a:solidFill>
                  <a:srgbClr val="00B050"/>
                </a:solidFill>
                <a:latin typeface="Garamond"/>
                <a:ea typeface="Garamond"/>
                <a:cs typeface="Garamond"/>
                <a:sym typeface="Garamond"/>
              </a:rPr>
              <a:t>Practicalities</a:t>
            </a:r>
            <a:endParaRPr>
              <a:solidFill>
                <a:srgbClr val="002060"/>
              </a:solidFill>
            </a:endParaRPr>
          </a:p>
        </p:txBody>
      </p:sp>
      <p:sp>
        <p:nvSpPr>
          <p:cNvPr id="223" name="Google Shape;223;p22"/>
          <p:cNvSpPr txBox="1"/>
          <p:nvPr/>
        </p:nvSpPr>
        <p:spPr>
          <a:xfrm>
            <a:off x="2286000" y="582657"/>
            <a:ext cx="4572000" cy="398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List of Abbreviations…………………………………………………..……5</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1. Case Summary………………………………………………….....6</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2. Background…………………….............................................................8</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3. Biographical Target Information……………………………..…..15</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4. Known Family, Facilitators and Assets of Targets……………..... 24</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5. Links between XX and XX………………………………………34</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6. Application of Legal Standards………………………………… ..46</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7. Relevant Policy Considerations………………………….………..57</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8. Discussion of Contrary Evidence/Arguments……………………60</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9. Conclusion and request……………………………………………61</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Annex 1. </a:t>
            </a:r>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Annex 2.</a:t>
            </a:r>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Annex 3. </a:t>
            </a:r>
            <a:endParaRPr/>
          </a:p>
        </p:txBody>
      </p:sp>
      <p:sp>
        <p:nvSpPr>
          <p:cNvPr id="224" name="Google Shape;224;p22"/>
          <p:cNvSpPr txBox="1"/>
          <p:nvPr/>
        </p:nvSpPr>
        <p:spPr>
          <a:xfrm>
            <a:off x="311700" y="1167950"/>
            <a:ext cx="1598582" cy="95410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1400"/>
              <a:buFont typeface="Garamond"/>
              <a:buNone/>
            </a:pPr>
            <a:r>
              <a:rPr b="1" i="0" lang="en-US" sz="1400" u="none" cap="none" strike="noStrike">
                <a:solidFill>
                  <a:srgbClr val="00B050"/>
                </a:solidFill>
                <a:latin typeface="Garamond"/>
                <a:ea typeface="Garamond"/>
                <a:cs typeface="Garamond"/>
                <a:sym typeface="Garamond"/>
              </a:rPr>
              <a:t>Example of UK sanctions submission content page</a:t>
            </a:r>
            <a:endParaRPr/>
          </a:p>
        </p:txBody>
      </p:sp>
      <p:pic>
        <p:nvPicPr>
          <p:cNvPr descr="ILP logo.png" id="225" name="Google Shape;225;p22"/>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Sanctions Regimes:</a:t>
            </a:r>
            <a:r>
              <a:rPr lang="en-US">
                <a:solidFill>
                  <a:srgbClr val="7030A0"/>
                </a:solidFill>
                <a:latin typeface="Garamond"/>
                <a:ea typeface="Garamond"/>
                <a:cs typeface="Garamond"/>
                <a:sym typeface="Garamond"/>
              </a:rPr>
              <a:t> </a:t>
            </a:r>
            <a:r>
              <a:rPr b="1" lang="en-US">
                <a:solidFill>
                  <a:srgbClr val="00B050"/>
                </a:solidFill>
                <a:latin typeface="Garamond"/>
                <a:ea typeface="Garamond"/>
                <a:cs typeface="Garamond"/>
                <a:sym typeface="Garamond"/>
              </a:rPr>
              <a:t>Practicalities</a:t>
            </a:r>
            <a:endParaRPr>
              <a:solidFill>
                <a:srgbClr val="002060"/>
              </a:solidFill>
            </a:endParaRPr>
          </a:p>
        </p:txBody>
      </p:sp>
      <p:sp>
        <p:nvSpPr>
          <p:cNvPr id="231" name="Google Shape;231;p23"/>
          <p:cNvSpPr txBox="1"/>
          <p:nvPr/>
        </p:nvSpPr>
        <p:spPr>
          <a:xfrm>
            <a:off x="1293929" y="603969"/>
            <a:ext cx="7270650" cy="338156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B050"/>
              </a:buClr>
              <a:buSzPts val="1600"/>
              <a:buFont typeface="Garamond"/>
              <a:buNone/>
            </a:pPr>
            <a:r>
              <a:rPr b="1" i="0" lang="en-US" sz="1600" u="none" cap="none" strike="noStrike">
                <a:solidFill>
                  <a:srgbClr val="00B050"/>
                </a:solidFill>
                <a:latin typeface="Garamond"/>
                <a:ea typeface="Garamond"/>
                <a:cs typeface="Garamond"/>
                <a:sym typeface="Garamond"/>
              </a:rPr>
              <a:t>Appeal</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UK: 2 automatic rights of appeal for designated persons- ministerial and High Court</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US: Limited rights of appeal</a:t>
            </a:r>
            <a:endParaRPr/>
          </a:p>
          <a:p>
            <a:pPr indent="0" lvl="0" marL="0" marR="0" rtl="0" algn="l">
              <a:lnSpc>
                <a:spcPct val="150000"/>
              </a:lnSpc>
              <a:spcBef>
                <a:spcPts val="0"/>
              </a:spcBef>
              <a:spcAft>
                <a:spcPts val="0"/>
              </a:spcAft>
              <a:buClr>
                <a:srgbClr val="00B050"/>
              </a:buClr>
              <a:buSzPts val="1600"/>
              <a:buFont typeface="Garamond"/>
              <a:buNone/>
            </a:pPr>
            <a:r>
              <a:rPr b="1" i="0" lang="en-US" sz="1600" u="none" cap="none" strike="noStrike">
                <a:solidFill>
                  <a:srgbClr val="00B050"/>
                </a:solidFill>
                <a:latin typeface="Garamond"/>
                <a:ea typeface="Garamond"/>
                <a:cs typeface="Garamond"/>
                <a:sym typeface="Garamond"/>
              </a:rPr>
              <a:t>Protection of Sources</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US: Guaranteed </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UK: Not 100% guaranteed</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GDPR, FOI, High Court</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Measures in place to limit disclosure </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US and UK: Open-Source information recommended</a:t>
            </a:r>
            <a:endParaRPr/>
          </a:p>
        </p:txBody>
      </p:sp>
      <p:pic>
        <p:nvPicPr>
          <p:cNvPr descr="ILP logo.png" id="232" name="Google Shape;232;p23"/>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4"/>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Sanctions</a:t>
            </a:r>
            <a:endParaRPr>
              <a:solidFill>
                <a:srgbClr val="002060"/>
              </a:solidFill>
            </a:endParaRPr>
          </a:p>
        </p:txBody>
      </p:sp>
      <p:sp>
        <p:nvSpPr>
          <p:cNvPr id="238" name="Google Shape;238;p24"/>
          <p:cNvSpPr txBox="1"/>
          <p:nvPr/>
        </p:nvSpPr>
        <p:spPr>
          <a:xfrm>
            <a:off x="167425" y="455750"/>
            <a:ext cx="8454600" cy="46422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Clr>
                <a:schemeClr val="accent1"/>
              </a:buClr>
              <a:buSzPts val="1800"/>
              <a:buFont typeface="Garamond"/>
              <a:buNone/>
            </a:pPr>
            <a:r>
              <a:rPr b="1" i="0" lang="en-US" sz="1800" u="none" cap="none" strike="noStrike">
                <a:solidFill>
                  <a:schemeClr val="accent1"/>
                </a:solidFill>
                <a:latin typeface="Garamond"/>
                <a:ea typeface="Garamond"/>
                <a:cs typeface="Garamond"/>
                <a:sym typeface="Garamond"/>
              </a:rPr>
              <a:t>	Pros</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Immediate effect</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Can influence individuals and entities where other forms of accountability are very 	unlikely</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Standard required is lower than criminal standard</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Can be amended and changed when required</a:t>
            </a:r>
            <a:endParaRPr/>
          </a:p>
          <a:p>
            <a:pPr indent="0" lvl="0" marL="0" marR="0" rtl="0" algn="l">
              <a:lnSpc>
                <a:spcPct val="160000"/>
              </a:lnSpc>
              <a:spcBef>
                <a:spcPts val="0"/>
              </a:spcBef>
              <a:spcAft>
                <a:spcPts val="0"/>
              </a:spcAft>
              <a:buClr>
                <a:schemeClr val="accent1"/>
              </a:buClr>
              <a:buSzPts val="1800"/>
              <a:buFont typeface="Garamond"/>
              <a:buNone/>
            </a:pPr>
            <a:r>
              <a:rPr b="1" i="0" lang="en-US" sz="1800" u="none" cap="none" strike="noStrike">
                <a:solidFill>
                  <a:schemeClr val="accent1"/>
                </a:solidFill>
                <a:latin typeface="Garamond"/>
                <a:ea typeface="Garamond"/>
                <a:cs typeface="Garamond"/>
                <a:sym typeface="Garamond"/>
              </a:rPr>
              <a:t>	Cons</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Can be used as a “badge of honour”</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As a foreign policy tool, large amount of deference</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Engagement with authorities can be limited</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Can become “default” foreign policy tool</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*Require clear messaging to negate being seen as comprehensive</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*Can be difficult to see how delisting occurs</a:t>
            </a:r>
            <a:endParaRPr/>
          </a:p>
          <a:p>
            <a:pPr indent="0" lvl="0" marL="0" marR="0" rtl="0" algn="l">
              <a:lnSpc>
                <a:spcPct val="160000"/>
              </a:lnSpc>
              <a:spcBef>
                <a:spcPts val="0"/>
              </a:spcBef>
              <a:spcAft>
                <a:spcPts val="0"/>
              </a:spcAft>
              <a:buClr>
                <a:srgbClr val="000000"/>
              </a:buClr>
              <a:buSzPts val="1400"/>
              <a:buFont typeface="Arial"/>
              <a:buNone/>
            </a:pPr>
            <a:r>
              <a:t/>
            </a:r>
            <a:endParaRPr b="0" i="0" sz="1400" u="none" cap="none" strike="noStrike">
              <a:solidFill>
                <a:schemeClr val="dk1"/>
              </a:solidFill>
              <a:latin typeface="Garamond"/>
              <a:ea typeface="Garamond"/>
              <a:cs typeface="Garamond"/>
              <a:sym typeface="Garamond"/>
            </a:endParaRPr>
          </a:p>
        </p:txBody>
      </p:sp>
      <p:pic>
        <p:nvPicPr>
          <p:cNvPr descr="ILP logo.png" id="239" name="Google Shape;239;p24"/>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5"/>
          <p:cNvSpPr txBox="1"/>
          <p:nvPr/>
        </p:nvSpPr>
        <p:spPr>
          <a:xfrm>
            <a:off x="1095469" y="968721"/>
            <a:ext cx="5762531" cy="235718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0" lvl="0" marL="0" marR="0" rtl="0" algn="ctr">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Oliver Windridge</a:t>
            </a:r>
            <a:endParaRPr/>
          </a:p>
          <a:p>
            <a:pPr indent="0" lvl="0" marL="0" marR="0" rtl="0" algn="ctr">
              <a:lnSpc>
                <a:spcPct val="150000"/>
              </a:lnSpc>
              <a:spcBef>
                <a:spcPts val="0"/>
              </a:spcBef>
              <a:spcAft>
                <a:spcPts val="0"/>
              </a:spcAft>
              <a:buClr>
                <a:srgbClr val="0070C0"/>
              </a:buClr>
              <a:buSzPts val="2000"/>
              <a:buFont typeface="Garamond"/>
              <a:buNone/>
            </a:pPr>
            <a:r>
              <a:rPr b="0" i="0" lang="en-US" sz="2000" u="none" cap="none" strike="noStrike">
                <a:solidFill>
                  <a:srgbClr val="0070C0"/>
                </a:solidFill>
                <a:latin typeface="Garamond"/>
                <a:ea typeface="Garamond"/>
                <a:cs typeface="Garamond"/>
                <a:sym typeface="Garamond"/>
              </a:rPr>
              <a:t>rights: </a:t>
            </a:r>
            <a:r>
              <a:rPr b="0" i="0" lang="en-US" sz="2000" u="none" cap="none" strike="noStrike">
                <a:solidFill>
                  <a:srgbClr val="FFC000"/>
                </a:solidFill>
                <a:latin typeface="Garamond"/>
                <a:ea typeface="Garamond"/>
                <a:cs typeface="Garamond"/>
                <a:sym typeface="Garamond"/>
              </a:rPr>
              <a:t>applied </a:t>
            </a:r>
            <a:r>
              <a:rPr b="0" i="0" lang="en-US" sz="2000" u="sng" cap="none" strike="noStrike">
                <a:solidFill>
                  <a:srgbClr val="FFC000"/>
                </a:solidFill>
                <a:latin typeface="Garamond"/>
                <a:ea typeface="Garamond"/>
                <a:cs typeface="Garamond"/>
                <a:sym typeface="Garamond"/>
                <a:hlinkClick r:id="rId3">
                  <a:extLst>
                    <a:ext uri="{A12FA001-AC4F-418D-AE19-62706E023703}">
                      <ahyp:hlinkClr val="tx"/>
                    </a:ext>
                  </a:extLst>
                </a:hlinkClick>
              </a:rPr>
              <a:t>www.rightsapplied.com</a:t>
            </a:r>
            <a:r>
              <a:rPr b="0" i="0" lang="en-US" sz="2000" u="none" cap="none" strike="noStrike">
                <a:solidFill>
                  <a:srgbClr val="FFC000"/>
                </a:solidFill>
                <a:latin typeface="Garamond"/>
                <a:ea typeface="Garamond"/>
                <a:cs typeface="Garamond"/>
                <a:sym typeface="Garamond"/>
              </a:rPr>
              <a:t> </a:t>
            </a:r>
            <a:endParaRPr/>
          </a:p>
          <a:p>
            <a:pPr indent="0" lvl="0" marL="0" marR="0" rtl="0" algn="ctr">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Email: </a:t>
            </a:r>
            <a:r>
              <a:rPr b="0" i="0" lang="en-US" sz="2000" u="sng" cap="none" strike="noStrike">
                <a:solidFill>
                  <a:srgbClr val="000000"/>
                </a:solidFill>
                <a:latin typeface="Garamond"/>
                <a:ea typeface="Garamond"/>
                <a:cs typeface="Garamond"/>
                <a:sym typeface="Garamond"/>
                <a:hlinkClick r:id="rId4">
                  <a:extLst>
                    <a:ext uri="{A12FA001-AC4F-418D-AE19-62706E023703}">
                      <ahyp:hlinkClr val="tx"/>
                    </a:ext>
                  </a:extLst>
                </a:hlinkClick>
              </a:rPr>
              <a:t>rights.applied@protonmail.com</a:t>
            </a:r>
            <a:endParaRPr b="0" i="0" sz="2000" u="none" cap="none" strike="noStrike">
              <a:solidFill>
                <a:srgbClr val="000000"/>
              </a:solidFill>
              <a:latin typeface="Garamond"/>
              <a:ea typeface="Garamond"/>
              <a:cs typeface="Garamond"/>
              <a:sym typeface="Garamond"/>
            </a:endParaRPr>
          </a:p>
          <a:p>
            <a:pPr indent="0" lvl="0" marL="0" marR="0" rtl="0" algn="ctr">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Twitter: @oliverwindridge  </a:t>
            </a:r>
            <a:endParaRPr b="0" i="0" sz="2000" u="none" cap="none" strike="noStrike">
              <a:solidFill>
                <a:srgbClr val="000000"/>
              </a:solidFill>
              <a:latin typeface="Garamond"/>
              <a:ea typeface="Garamond"/>
              <a:cs typeface="Garamond"/>
              <a:sym typeface="Garamond"/>
            </a:endParaRPr>
          </a:p>
        </p:txBody>
      </p:sp>
      <p:pic>
        <p:nvPicPr>
          <p:cNvPr descr="ILP logo.png" id="245" name="Google Shape;245;p25"/>
          <p:cNvPicPr preferRelativeResize="0"/>
          <p:nvPr/>
        </p:nvPicPr>
        <p:blipFill rotWithShape="1">
          <a:blip r:embed="rId5">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nvSpPr>
        <p:spPr>
          <a:xfrm>
            <a:off x="201699" y="4538400"/>
            <a:ext cx="8684702" cy="483080"/>
          </a:xfrm>
          <a:prstGeom prst="rect">
            <a:avLst/>
          </a:prstGeom>
          <a:noFill/>
          <a:ln>
            <a:noFill/>
          </a:ln>
        </p:spPr>
        <p:txBody>
          <a:bodyPr anchorCtr="0" anchor="t" bIns="91400" lIns="91400" spcFirstLastPara="1" rIns="91400" wrap="square" tIns="91400">
            <a:spAutoFit/>
          </a:bodyPr>
          <a:lstStyle/>
          <a:p>
            <a:pPr indent="0" lvl="0" marL="0" marR="0" rtl="0" algn="just">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This training has received financial and technical support from Advocates for International Development’s Rule of Law Expertise UK (ROLE UK) Programme and UKAid</a:t>
            </a:r>
            <a:endParaRPr/>
          </a:p>
        </p:txBody>
      </p:sp>
      <p:pic>
        <p:nvPicPr>
          <p:cNvPr descr="Picture 7" id="251" name="Google Shape;251;p26"/>
          <p:cNvPicPr preferRelativeResize="0"/>
          <p:nvPr/>
        </p:nvPicPr>
        <p:blipFill rotWithShape="1">
          <a:blip r:embed="rId3">
            <a:alphaModFix/>
          </a:blip>
          <a:srcRect b="0" l="0" r="0" t="0"/>
          <a:stretch/>
        </p:blipFill>
        <p:spPr>
          <a:xfrm>
            <a:off x="201699" y="3670103"/>
            <a:ext cx="1092229" cy="868297"/>
          </a:xfrm>
          <a:prstGeom prst="rect">
            <a:avLst/>
          </a:prstGeom>
          <a:noFill/>
          <a:ln>
            <a:noFill/>
          </a:ln>
        </p:spPr>
      </p:pic>
      <p:pic>
        <p:nvPicPr>
          <p:cNvPr descr="Picture 8" id="252" name="Google Shape;252;p26"/>
          <p:cNvPicPr preferRelativeResize="0"/>
          <p:nvPr/>
        </p:nvPicPr>
        <p:blipFill rotWithShape="1">
          <a:blip r:embed="rId4">
            <a:alphaModFix/>
          </a:blip>
          <a:srcRect b="0" l="0" r="0" t="0"/>
          <a:stretch/>
        </p:blipFill>
        <p:spPr>
          <a:xfrm>
            <a:off x="1351633" y="4034675"/>
            <a:ext cx="461801" cy="503725"/>
          </a:xfrm>
          <a:prstGeom prst="rect">
            <a:avLst/>
          </a:prstGeom>
          <a:noFill/>
          <a:ln>
            <a:noFill/>
          </a:ln>
        </p:spPr>
      </p:pic>
      <p:pic>
        <p:nvPicPr>
          <p:cNvPr descr="Picture 9" id="253" name="Google Shape;253;p26"/>
          <p:cNvPicPr preferRelativeResize="0"/>
          <p:nvPr/>
        </p:nvPicPr>
        <p:blipFill rotWithShape="1">
          <a:blip r:embed="rId5">
            <a:alphaModFix/>
          </a:blip>
          <a:srcRect b="0" l="0" r="0" t="0"/>
          <a:stretch/>
        </p:blipFill>
        <p:spPr>
          <a:xfrm>
            <a:off x="7961138" y="3640142"/>
            <a:ext cx="871170" cy="928221"/>
          </a:xfrm>
          <a:prstGeom prst="rect">
            <a:avLst/>
          </a:prstGeom>
          <a:noFill/>
          <a:ln>
            <a:noFill/>
          </a:ln>
        </p:spPr>
      </p:pic>
      <p:pic>
        <p:nvPicPr>
          <p:cNvPr descr="ILP logo.png" id="254" name="Google Shape;254;p26"/>
          <p:cNvPicPr preferRelativeResize="0"/>
          <p:nvPr/>
        </p:nvPicPr>
        <p:blipFill rotWithShape="1">
          <a:blip r:embed="rId6">
            <a:alphaModFix/>
          </a:blip>
          <a:srcRect b="0" l="0" r="0" t="0"/>
          <a:stretch/>
        </p:blipFill>
        <p:spPr>
          <a:xfrm>
            <a:off x="815570" y="902920"/>
            <a:ext cx="7297342" cy="2468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nvSpPr>
        <p:spPr>
          <a:xfrm>
            <a:off x="2189586" y="-659914"/>
            <a:ext cx="6642600" cy="4749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600"/>
              <a:buFont typeface="Arial"/>
              <a:buNone/>
            </a:pPr>
            <a:r>
              <a:t/>
            </a:r>
            <a:endParaRPr b="0" i="0" sz="3600" u="sng" cap="none" strike="noStrike">
              <a:solidFill>
                <a:srgbClr val="0070C0"/>
              </a:solidFill>
              <a:latin typeface="Garamond"/>
              <a:ea typeface="Garamond"/>
              <a:cs typeface="Garamond"/>
              <a:sym typeface="Garamond"/>
            </a:endParaRPr>
          </a:p>
          <a:p>
            <a:pPr indent="-342900" lvl="0" marL="342900" marR="0" rtl="0" algn="l">
              <a:lnSpc>
                <a:spcPct val="150000"/>
              </a:lnSpc>
              <a:spcBef>
                <a:spcPts val="0"/>
              </a:spcBef>
              <a:spcAft>
                <a:spcPts val="0"/>
              </a:spcAft>
              <a:buClr>
                <a:srgbClr val="0070C0"/>
              </a:buClr>
              <a:buSzPts val="2400"/>
              <a:buFont typeface="Helvetica Neue"/>
              <a:buAutoNum type="arabicPeriod"/>
            </a:pPr>
            <a:r>
              <a:rPr b="0" i="0" lang="en-US" sz="2400" u="none" cap="none" strike="noStrike">
                <a:solidFill>
                  <a:srgbClr val="0070C0"/>
                </a:solidFill>
                <a:latin typeface="Garamond"/>
                <a:ea typeface="Garamond"/>
                <a:cs typeface="Garamond"/>
                <a:sym typeface="Garamond"/>
              </a:rPr>
              <a:t>What Are Sanctions?</a:t>
            </a:r>
            <a:endParaRPr/>
          </a:p>
          <a:p>
            <a:pPr indent="-342900" lvl="0" marL="342900" marR="0" rtl="0" algn="l">
              <a:lnSpc>
                <a:spcPct val="150000"/>
              </a:lnSpc>
              <a:spcBef>
                <a:spcPts val="0"/>
              </a:spcBef>
              <a:spcAft>
                <a:spcPts val="0"/>
              </a:spcAft>
              <a:buClr>
                <a:srgbClr val="0070C0"/>
              </a:buClr>
              <a:buSzPts val="2400"/>
              <a:buFont typeface="Helvetica Neue"/>
              <a:buAutoNum type="arabicPeriod"/>
            </a:pPr>
            <a:r>
              <a:rPr b="0" i="0" lang="en-US" sz="2400" u="none" cap="none" strike="noStrike">
                <a:solidFill>
                  <a:srgbClr val="0070C0"/>
                </a:solidFill>
                <a:latin typeface="Garamond"/>
                <a:ea typeface="Garamond"/>
                <a:cs typeface="Garamond"/>
                <a:sym typeface="Garamond"/>
              </a:rPr>
              <a:t>Sanctions Regimes in Depth</a:t>
            </a:r>
            <a:endParaRPr/>
          </a:p>
          <a:p>
            <a:pPr indent="0" lvl="6" marL="0" marR="0" rtl="0" algn="l">
              <a:lnSpc>
                <a:spcPct val="150000"/>
              </a:lnSpc>
              <a:spcBef>
                <a:spcPts val="0"/>
              </a:spcBef>
              <a:spcAft>
                <a:spcPts val="0"/>
              </a:spcAft>
              <a:buClr>
                <a:srgbClr val="92D050"/>
              </a:buClr>
              <a:buSzPts val="2400"/>
              <a:buFont typeface="Garamond"/>
              <a:buNone/>
            </a:pPr>
            <a:r>
              <a:rPr b="0" i="0" lang="en-US" sz="2400" u="none" cap="none" strike="noStrike">
                <a:solidFill>
                  <a:srgbClr val="92D050"/>
                </a:solidFill>
                <a:latin typeface="Garamond"/>
                <a:ea typeface="Garamond"/>
                <a:cs typeface="Garamond"/>
                <a:sym typeface="Garamond"/>
              </a:rPr>
              <a:t>      UK Global Human Rights (GHR)</a:t>
            </a:r>
            <a:endParaRPr/>
          </a:p>
          <a:p>
            <a:pPr indent="0" lvl="1" marL="0" marR="0" rtl="0" algn="l">
              <a:lnSpc>
                <a:spcPct val="150000"/>
              </a:lnSpc>
              <a:spcBef>
                <a:spcPts val="0"/>
              </a:spcBef>
              <a:spcAft>
                <a:spcPts val="0"/>
              </a:spcAft>
              <a:buClr>
                <a:srgbClr val="FFC000"/>
              </a:buClr>
              <a:buSzPts val="2400"/>
              <a:buFont typeface="Garamond"/>
              <a:buNone/>
            </a:pPr>
            <a:r>
              <a:rPr b="0" i="0" lang="en-US" sz="2400" u="none" cap="none" strike="noStrike">
                <a:solidFill>
                  <a:srgbClr val="FFC000"/>
                </a:solidFill>
                <a:latin typeface="Garamond"/>
                <a:ea typeface="Garamond"/>
                <a:cs typeface="Garamond"/>
                <a:sym typeface="Garamond"/>
              </a:rPr>
              <a:t>      UK Global Anti-Corruption (GAC)</a:t>
            </a:r>
            <a:endParaRPr/>
          </a:p>
          <a:p>
            <a:pPr indent="0" lvl="1" marL="0" marR="0" rtl="0" algn="l">
              <a:lnSpc>
                <a:spcPct val="150000"/>
              </a:lnSpc>
              <a:spcBef>
                <a:spcPts val="0"/>
              </a:spcBef>
              <a:spcAft>
                <a:spcPts val="0"/>
              </a:spcAft>
              <a:buClr>
                <a:srgbClr val="FFC000"/>
              </a:buClr>
              <a:buSzPts val="2400"/>
              <a:buFont typeface="Garamond"/>
              <a:buNone/>
            </a:pPr>
            <a:r>
              <a:rPr b="0" i="0" lang="en-US" sz="2400" u="none" cap="none" strike="noStrike">
                <a:solidFill>
                  <a:srgbClr val="FFC000"/>
                </a:solidFill>
                <a:latin typeface="Garamond"/>
                <a:ea typeface="Garamond"/>
                <a:cs typeface="Garamond"/>
                <a:sym typeface="Garamond"/>
              </a:rPr>
              <a:t>      </a:t>
            </a:r>
            <a:r>
              <a:rPr b="0" i="0" lang="en-US" sz="2400" u="none" cap="none" strike="noStrike">
                <a:solidFill>
                  <a:srgbClr val="002060"/>
                </a:solidFill>
                <a:latin typeface="Garamond"/>
                <a:ea typeface="Garamond"/>
                <a:cs typeface="Garamond"/>
                <a:sym typeface="Garamond"/>
              </a:rPr>
              <a:t>US Global Magnitsky (GloMag)</a:t>
            </a:r>
            <a:endParaRPr/>
          </a:p>
          <a:p>
            <a:pPr indent="-342900" lvl="0" marL="342900" marR="0" rtl="0" algn="l">
              <a:lnSpc>
                <a:spcPct val="150000"/>
              </a:lnSpc>
              <a:spcBef>
                <a:spcPts val="0"/>
              </a:spcBef>
              <a:spcAft>
                <a:spcPts val="0"/>
              </a:spcAft>
              <a:buClr>
                <a:srgbClr val="0070C0"/>
              </a:buClr>
              <a:buSzPts val="2400"/>
              <a:buFont typeface="Helvetica Neue"/>
              <a:buAutoNum type="arabicPeriod"/>
            </a:pPr>
            <a:r>
              <a:rPr b="0" i="0" lang="en-US" sz="2400" u="none" cap="none" strike="noStrike">
                <a:solidFill>
                  <a:srgbClr val="0070C0"/>
                </a:solidFill>
                <a:latin typeface="Garamond"/>
                <a:ea typeface="Garamond"/>
                <a:cs typeface="Garamond"/>
                <a:sym typeface="Garamond"/>
              </a:rPr>
              <a:t>Policy Considerations</a:t>
            </a:r>
            <a:endParaRPr/>
          </a:p>
          <a:p>
            <a:pPr indent="-342900" lvl="0" marL="342900" marR="0" rtl="0" algn="l">
              <a:lnSpc>
                <a:spcPct val="150000"/>
              </a:lnSpc>
              <a:spcBef>
                <a:spcPts val="0"/>
              </a:spcBef>
              <a:spcAft>
                <a:spcPts val="0"/>
              </a:spcAft>
              <a:buClr>
                <a:srgbClr val="0070C0"/>
              </a:buClr>
              <a:buSzPts val="2400"/>
              <a:buFont typeface="Helvetica Neue"/>
              <a:buAutoNum type="arabicPeriod"/>
            </a:pPr>
            <a:r>
              <a:rPr b="0" i="0" lang="en-US" sz="2400" u="none" cap="none" strike="noStrike">
                <a:solidFill>
                  <a:srgbClr val="0070C0"/>
                </a:solidFill>
                <a:latin typeface="Garamond"/>
                <a:ea typeface="Garamond"/>
                <a:cs typeface="Garamond"/>
                <a:sym typeface="Garamond"/>
              </a:rPr>
              <a:t>Practicalities </a:t>
            </a:r>
            <a:endParaRPr/>
          </a:p>
        </p:txBody>
      </p:sp>
      <p:pic>
        <p:nvPicPr>
          <p:cNvPr descr="ILP logo.png" id="67" name="Google Shape;67;p3"/>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4"/>
          <p:cNvSpPr txBox="1"/>
          <p:nvPr>
            <p:ph type="title"/>
          </p:nvPr>
        </p:nvSpPr>
        <p:spPr>
          <a:xfrm>
            <a:off x="201699" y="26948"/>
            <a:ext cx="8520602" cy="572701"/>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Clr>
                <a:srgbClr val="C00000"/>
              </a:buClr>
              <a:buSzPts val="2800"/>
              <a:buFont typeface="Garamond"/>
              <a:buNone/>
            </a:pPr>
            <a:r>
              <a:rPr lang="en-US">
                <a:solidFill>
                  <a:srgbClr val="C00000"/>
                </a:solidFill>
                <a:latin typeface="Garamond"/>
                <a:ea typeface="Garamond"/>
                <a:cs typeface="Garamond"/>
                <a:sym typeface="Garamond"/>
              </a:rPr>
              <a:t>What are Sanctions?</a:t>
            </a:r>
            <a:endParaRPr/>
          </a:p>
        </p:txBody>
      </p:sp>
      <p:sp>
        <p:nvSpPr>
          <p:cNvPr id="73" name="Google Shape;73;p4"/>
          <p:cNvSpPr txBox="1"/>
          <p:nvPr/>
        </p:nvSpPr>
        <p:spPr>
          <a:xfrm>
            <a:off x="747813" y="487740"/>
            <a:ext cx="8357903" cy="328051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Sanctions are a foreign policy tool</a:t>
            </a:r>
            <a:endParaRPr/>
          </a:p>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They are aimed at encouraging behavioral change</a:t>
            </a:r>
            <a:endParaRPr/>
          </a:p>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Generally, not used against nationals of the sanctioning state but against non-nationals</a:t>
            </a:r>
            <a:endParaRPr/>
          </a:p>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Several sources of sanctions: UN, regional (EU, AU) and unilateral</a:t>
            </a:r>
            <a:endParaRPr/>
          </a:p>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Several types of sanctions. Two common types are </a:t>
            </a:r>
            <a:r>
              <a:rPr b="0" i="0" lang="en-US" sz="2000" u="sng" cap="none" strike="noStrike">
                <a:solidFill>
                  <a:schemeClr val="dk1"/>
                </a:solidFill>
                <a:latin typeface="Garamond"/>
                <a:ea typeface="Garamond"/>
                <a:cs typeface="Garamond"/>
                <a:sym typeface="Garamond"/>
              </a:rPr>
              <a:t>comprehensive</a:t>
            </a:r>
            <a:r>
              <a:rPr b="0" i="0" lang="en-US" sz="2000" u="none" cap="none" strike="noStrike">
                <a:solidFill>
                  <a:schemeClr val="dk1"/>
                </a:solidFill>
                <a:latin typeface="Garamond"/>
                <a:ea typeface="Garamond"/>
                <a:cs typeface="Garamond"/>
                <a:sym typeface="Garamond"/>
              </a:rPr>
              <a:t> and </a:t>
            </a:r>
            <a:r>
              <a:rPr b="0" i="0" lang="en-US" sz="2000" u="sng" cap="none" strike="noStrike">
                <a:solidFill>
                  <a:schemeClr val="dk1"/>
                </a:solidFill>
                <a:latin typeface="Garamond"/>
                <a:ea typeface="Garamond"/>
                <a:cs typeface="Garamond"/>
                <a:sym typeface="Garamond"/>
              </a:rPr>
              <a:t>targeted</a:t>
            </a:r>
            <a:r>
              <a:rPr b="0" i="0" lang="en-US" sz="2000" u="none" cap="none" strike="noStrike">
                <a:solidFill>
                  <a:schemeClr val="dk1"/>
                </a:solidFill>
                <a:latin typeface="Garamond"/>
                <a:ea typeface="Garamond"/>
                <a:cs typeface="Garamond"/>
                <a:sym typeface="Garamond"/>
              </a:rPr>
              <a:t> sanctions</a:t>
            </a:r>
            <a:endParaRPr/>
          </a:p>
        </p:txBody>
      </p:sp>
      <p:pic>
        <p:nvPicPr>
          <p:cNvPr descr="ILP logo.png" id="74" name="Google Shape;74;p4"/>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201699" y="2436"/>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Source of Sanctions</a:t>
            </a:r>
            <a:endParaRPr/>
          </a:p>
        </p:txBody>
      </p:sp>
      <p:pic>
        <p:nvPicPr>
          <p:cNvPr descr="Logo&#10;&#10;Description automatically generated" id="80" name="Google Shape;80;p5"/>
          <p:cNvPicPr preferRelativeResize="0"/>
          <p:nvPr/>
        </p:nvPicPr>
        <p:blipFill rotWithShape="1">
          <a:blip r:embed="rId3">
            <a:alphaModFix/>
          </a:blip>
          <a:srcRect b="0" l="0" r="0" t="0"/>
          <a:stretch/>
        </p:blipFill>
        <p:spPr>
          <a:xfrm>
            <a:off x="913838" y="744710"/>
            <a:ext cx="1337390" cy="1134589"/>
          </a:xfrm>
          <a:prstGeom prst="rect">
            <a:avLst/>
          </a:prstGeom>
          <a:noFill/>
          <a:ln>
            <a:noFill/>
          </a:ln>
        </p:spPr>
      </p:pic>
      <p:pic>
        <p:nvPicPr>
          <p:cNvPr descr="A picture containing text, clipart&#10;&#10;Description automatically generated" id="81" name="Google Shape;81;p5"/>
          <p:cNvPicPr preferRelativeResize="0"/>
          <p:nvPr/>
        </p:nvPicPr>
        <p:blipFill rotWithShape="1">
          <a:blip r:embed="rId4">
            <a:alphaModFix/>
          </a:blip>
          <a:srcRect b="0" l="0" r="0" t="0"/>
          <a:stretch/>
        </p:blipFill>
        <p:spPr>
          <a:xfrm>
            <a:off x="4912406" y="770691"/>
            <a:ext cx="1637816" cy="1030146"/>
          </a:xfrm>
          <a:prstGeom prst="rect">
            <a:avLst/>
          </a:prstGeom>
          <a:noFill/>
          <a:ln>
            <a:noFill/>
          </a:ln>
        </p:spPr>
      </p:pic>
      <p:pic>
        <p:nvPicPr>
          <p:cNvPr descr="Logo, company name&#10;&#10;Description automatically generated" id="82" name="Google Shape;82;p5"/>
          <p:cNvPicPr preferRelativeResize="0"/>
          <p:nvPr/>
        </p:nvPicPr>
        <p:blipFill rotWithShape="1">
          <a:blip r:embed="rId5">
            <a:alphaModFix/>
          </a:blip>
          <a:srcRect b="0" l="0" r="0" t="0"/>
          <a:stretch/>
        </p:blipFill>
        <p:spPr>
          <a:xfrm>
            <a:off x="1582533" y="2559188"/>
            <a:ext cx="1337390" cy="740950"/>
          </a:xfrm>
          <a:prstGeom prst="rect">
            <a:avLst/>
          </a:prstGeom>
          <a:noFill/>
          <a:ln>
            <a:noFill/>
          </a:ln>
        </p:spPr>
      </p:pic>
      <p:pic>
        <p:nvPicPr>
          <p:cNvPr descr="Background pattern&#10;&#10;Description automatically generated" id="83" name="Google Shape;83;p5"/>
          <p:cNvPicPr preferRelativeResize="0"/>
          <p:nvPr/>
        </p:nvPicPr>
        <p:blipFill rotWithShape="1">
          <a:blip r:embed="rId6">
            <a:alphaModFix/>
          </a:blip>
          <a:srcRect b="0" l="0" r="0" t="0"/>
          <a:stretch/>
        </p:blipFill>
        <p:spPr>
          <a:xfrm>
            <a:off x="3143005" y="2571749"/>
            <a:ext cx="1234918" cy="740951"/>
          </a:xfrm>
          <a:prstGeom prst="rect">
            <a:avLst/>
          </a:prstGeom>
          <a:noFill/>
          <a:ln>
            <a:noFill/>
          </a:ln>
        </p:spPr>
      </p:pic>
      <p:sp>
        <p:nvSpPr>
          <p:cNvPr id="84" name="Google Shape;84;p5"/>
          <p:cNvSpPr txBox="1"/>
          <p:nvPr/>
        </p:nvSpPr>
        <p:spPr>
          <a:xfrm>
            <a:off x="2399168" y="767744"/>
            <a:ext cx="1487675" cy="95410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70C0"/>
              </a:buClr>
              <a:buSzPts val="1400"/>
              <a:buFont typeface="Arial"/>
              <a:buNone/>
            </a:pPr>
            <a:r>
              <a:rPr b="0" i="0" lang="en-US" sz="1400" u="none" cap="none" strike="noStrike">
                <a:solidFill>
                  <a:srgbClr val="0070C0"/>
                </a:solidFill>
                <a:latin typeface="Arial"/>
                <a:ea typeface="Arial"/>
                <a:cs typeface="Arial"/>
                <a:sym typeface="Arial"/>
              </a:rPr>
              <a:t>UN</a:t>
            </a:r>
            <a:endParaRPr/>
          </a:p>
          <a:p>
            <a:pPr indent="0" lvl="0" marL="0" marR="0" rtl="0" algn="l">
              <a:lnSpc>
                <a:spcPct val="100000"/>
              </a:lnSpc>
              <a:spcBef>
                <a:spcPts val="0"/>
              </a:spcBef>
              <a:spcAft>
                <a:spcPts val="0"/>
              </a:spcAft>
              <a:buClr>
                <a:srgbClr val="0070C0"/>
              </a:buClr>
              <a:buSzPts val="1400"/>
              <a:buFont typeface="Arial"/>
              <a:buNone/>
            </a:pPr>
            <a:r>
              <a:rPr b="0" i="0" lang="en-US" sz="1400" u="none" cap="none" strike="noStrike">
                <a:solidFill>
                  <a:srgbClr val="0070C0"/>
                </a:solidFill>
                <a:latin typeface="Arial"/>
                <a:ea typeface="Arial"/>
                <a:cs typeface="Arial"/>
                <a:sym typeface="Arial"/>
              </a:rPr>
              <a:t>UNSC</a:t>
            </a:r>
            <a:endParaRPr/>
          </a:p>
          <a:p>
            <a:pPr indent="0" lvl="0" marL="0" marR="0" rtl="0" algn="l">
              <a:lnSpc>
                <a:spcPct val="100000"/>
              </a:lnSpc>
              <a:spcBef>
                <a:spcPts val="0"/>
              </a:spcBef>
              <a:spcAft>
                <a:spcPts val="0"/>
              </a:spcAft>
              <a:buClr>
                <a:srgbClr val="0070C0"/>
              </a:buClr>
              <a:buSzPts val="1400"/>
              <a:buFont typeface="Arial"/>
              <a:buNone/>
            </a:pPr>
            <a:r>
              <a:rPr b="0" i="0" lang="en-US" sz="1400" u="none" cap="none" strike="noStrike">
                <a:solidFill>
                  <a:srgbClr val="0070C0"/>
                </a:solidFill>
                <a:latin typeface="Arial"/>
                <a:ea typeface="Arial"/>
                <a:cs typeface="Arial"/>
                <a:sym typeface="Arial"/>
              </a:rPr>
              <a:t>All UN Member states</a:t>
            </a:r>
            <a:endParaRPr/>
          </a:p>
        </p:txBody>
      </p:sp>
      <p:sp>
        <p:nvSpPr>
          <p:cNvPr id="85" name="Google Shape;85;p5"/>
          <p:cNvSpPr txBox="1"/>
          <p:nvPr/>
        </p:nvSpPr>
        <p:spPr>
          <a:xfrm>
            <a:off x="6835365" y="797707"/>
            <a:ext cx="1886935" cy="52321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060"/>
              </a:buClr>
              <a:buSzPts val="1400"/>
              <a:buFont typeface="Arial"/>
              <a:buNone/>
            </a:pPr>
            <a:r>
              <a:rPr b="0" i="0" lang="en-US" sz="1400" u="none" cap="none" strike="noStrike">
                <a:solidFill>
                  <a:srgbClr val="002060"/>
                </a:solidFill>
                <a:latin typeface="Arial"/>
                <a:ea typeface="Arial"/>
                <a:cs typeface="Arial"/>
                <a:sym typeface="Arial"/>
              </a:rPr>
              <a:t>EU</a:t>
            </a:r>
            <a:endParaRPr/>
          </a:p>
          <a:p>
            <a:pPr indent="0" lvl="0" marL="0" marR="0" rtl="0" algn="l">
              <a:lnSpc>
                <a:spcPct val="100000"/>
              </a:lnSpc>
              <a:spcBef>
                <a:spcPts val="0"/>
              </a:spcBef>
              <a:spcAft>
                <a:spcPts val="0"/>
              </a:spcAft>
              <a:buClr>
                <a:srgbClr val="002060"/>
              </a:buClr>
              <a:buSzPts val="1400"/>
              <a:buFont typeface="Arial"/>
              <a:buNone/>
            </a:pPr>
            <a:r>
              <a:rPr b="0" i="0" lang="en-US" sz="1400" u="none" cap="none" strike="noStrike">
                <a:solidFill>
                  <a:srgbClr val="002060"/>
                </a:solidFill>
                <a:latin typeface="Arial"/>
                <a:ea typeface="Arial"/>
                <a:cs typeface="Arial"/>
                <a:sym typeface="Arial"/>
              </a:rPr>
              <a:t>All 27 Member States</a:t>
            </a:r>
            <a:endParaRPr b="0" i="0" sz="1400" u="none" cap="none" strike="noStrike">
              <a:solidFill>
                <a:srgbClr val="002060"/>
              </a:solidFill>
              <a:latin typeface="Arial"/>
              <a:ea typeface="Arial"/>
              <a:cs typeface="Arial"/>
              <a:sym typeface="Arial"/>
            </a:endParaRPr>
          </a:p>
        </p:txBody>
      </p:sp>
      <p:sp>
        <p:nvSpPr>
          <p:cNvPr id="86" name="Google Shape;86;p5"/>
          <p:cNvSpPr txBox="1"/>
          <p:nvPr/>
        </p:nvSpPr>
        <p:spPr>
          <a:xfrm>
            <a:off x="4544050" y="2593265"/>
            <a:ext cx="2915216" cy="73866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400"/>
              <a:buFont typeface="Arial"/>
              <a:buNone/>
            </a:pPr>
            <a:r>
              <a:rPr b="0" i="0" lang="en-US" sz="1400" u="none" cap="none" strike="noStrike">
                <a:solidFill>
                  <a:srgbClr val="262626"/>
                </a:solidFill>
                <a:latin typeface="Arial"/>
                <a:ea typeface="Arial"/>
                <a:cs typeface="Arial"/>
                <a:sym typeface="Arial"/>
              </a:rPr>
              <a:t>Unilateral</a:t>
            </a:r>
            <a:endParaRPr/>
          </a:p>
          <a:p>
            <a:pPr indent="0" lvl="0" marL="0" marR="0" rtl="0" algn="l">
              <a:lnSpc>
                <a:spcPct val="100000"/>
              </a:lnSpc>
              <a:spcBef>
                <a:spcPts val="0"/>
              </a:spcBef>
              <a:spcAft>
                <a:spcPts val="0"/>
              </a:spcAft>
              <a:buClr>
                <a:srgbClr val="262626"/>
              </a:buClr>
              <a:buSzPts val="1400"/>
              <a:buFont typeface="Arial"/>
              <a:buNone/>
            </a:pPr>
            <a:r>
              <a:rPr b="0" i="0" lang="en-US" sz="1400" u="none" cap="none" strike="noStrike">
                <a:solidFill>
                  <a:srgbClr val="262626"/>
                </a:solidFill>
                <a:latin typeface="Arial"/>
                <a:ea typeface="Arial"/>
                <a:cs typeface="Arial"/>
                <a:sym typeface="Arial"/>
              </a:rPr>
              <a:t>US, UK, Canada, Australia</a:t>
            </a:r>
            <a:endParaRPr/>
          </a:p>
          <a:p>
            <a:pPr indent="0" lvl="0" marL="0" marR="0" rtl="0" algn="l">
              <a:lnSpc>
                <a:spcPct val="100000"/>
              </a:lnSpc>
              <a:spcBef>
                <a:spcPts val="0"/>
              </a:spcBef>
              <a:spcAft>
                <a:spcPts val="0"/>
              </a:spcAft>
              <a:buClr>
                <a:srgbClr val="262626"/>
              </a:buClr>
              <a:buSzPts val="1400"/>
              <a:buFont typeface="Arial"/>
              <a:buNone/>
            </a:pPr>
            <a:r>
              <a:rPr b="0" i="0" lang="en-US" sz="1400" u="none" cap="none" strike="noStrike">
                <a:solidFill>
                  <a:srgbClr val="262626"/>
                </a:solidFill>
                <a:latin typeface="Arial"/>
                <a:ea typeface="Arial"/>
                <a:cs typeface="Arial"/>
                <a:sym typeface="Arial"/>
              </a:rPr>
              <a:t>Applicable to single country</a:t>
            </a:r>
            <a:endParaRPr/>
          </a:p>
        </p:txBody>
      </p:sp>
      <p:pic>
        <p:nvPicPr>
          <p:cNvPr descr="ILP logo.png" id="87" name="Google Shape;87;p5"/>
          <p:cNvPicPr preferRelativeResize="0"/>
          <p:nvPr/>
        </p:nvPicPr>
        <p:blipFill rotWithShape="1">
          <a:blip r:embed="rId7">
            <a:alphaModFix/>
          </a:blip>
          <a:srcRect b="0" l="0" r="0" t="0"/>
          <a:stretch/>
        </p:blipFill>
        <p:spPr>
          <a:xfrm>
            <a:off x="7059072" y="4328946"/>
            <a:ext cx="1923899" cy="650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p:nvPr/>
        </p:nvSpPr>
        <p:spPr>
          <a:xfrm>
            <a:off x="2109627" y="3449370"/>
            <a:ext cx="3603110" cy="660903"/>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
          <p:cNvSpPr/>
          <p:nvPr/>
        </p:nvSpPr>
        <p:spPr>
          <a:xfrm>
            <a:off x="6796875" y="1230820"/>
            <a:ext cx="2100404" cy="1875994"/>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
          <p:cNvSpPr/>
          <p:nvPr/>
        </p:nvSpPr>
        <p:spPr>
          <a:xfrm>
            <a:off x="4527522" y="1240689"/>
            <a:ext cx="2100404" cy="1875994"/>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
          <p:cNvSpPr/>
          <p:nvPr/>
        </p:nvSpPr>
        <p:spPr>
          <a:xfrm>
            <a:off x="2305824" y="1230820"/>
            <a:ext cx="2100404" cy="1875994"/>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
          <p:cNvSpPr/>
          <p:nvPr/>
        </p:nvSpPr>
        <p:spPr>
          <a:xfrm>
            <a:off x="113091" y="1240689"/>
            <a:ext cx="2100404" cy="1875994"/>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
          <p:cNvSpPr txBox="1"/>
          <p:nvPr>
            <p:ph type="title"/>
          </p:nvPr>
        </p:nvSpPr>
        <p:spPr>
          <a:xfrm>
            <a:off x="198478" y="1381"/>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Effect of </a:t>
            </a:r>
            <a:r>
              <a:rPr lang="en-US" sz="3100">
                <a:solidFill>
                  <a:srgbClr val="C00000"/>
                </a:solidFill>
                <a:latin typeface="Garamond"/>
                <a:ea typeface="Garamond"/>
                <a:cs typeface="Garamond"/>
                <a:sym typeface="Garamond"/>
              </a:rPr>
              <a:t>Sanctions</a:t>
            </a:r>
            <a:endParaRPr/>
          </a:p>
        </p:txBody>
      </p:sp>
      <p:pic>
        <p:nvPicPr>
          <p:cNvPr descr="Pound" id="98" name="Google Shape;98;p6"/>
          <p:cNvPicPr preferRelativeResize="0"/>
          <p:nvPr/>
        </p:nvPicPr>
        <p:blipFill rotWithShape="1">
          <a:blip r:embed="rId3">
            <a:alphaModFix/>
          </a:blip>
          <a:srcRect b="0" l="0" r="0" t="0"/>
          <a:stretch/>
        </p:blipFill>
        <p:spPr>
          <a:xfrm>
            <a:off x="702720" y="1416857"/>
            <a:ext cx="1077167" cy="1077167"/>
          </a:xfrm>
          <a:prstGeom prst="rect">
            <a:avLst/>
          </a:prstGeom>
          <a:noFill/>
          <a:ln>
            <a:noFill/>
          </a:ln>
        </p:spPr>
      </p:pic>
      <p:pic>
        <p:nvPicPr>
          <p:cNvPr descr="Car" id="99" name="Google Shape;99;p6"/>
          <p:cNvPicPr preferRelativeResize="0"/>
          <p:nvPr/>
        </p:nvPicPr>
        <p:blipFill rotWithShape="1">
          <a:blip r:embed="rId4">
            <a:alphaModFix/>
          </a:blip>
          <a:srcRect b="0" l="0" r="0" t="0"/>
          <a:stretch/>
        </p:blipFill>
        <p:spPr>
          <a:xfrm>
            <a:off x="223943" y="1455903"/>
            <a:ext cx="572701" cy="572701"/>
          </a:xfrm>
          <a:prstGeom prst="rect">
            <a:avLst/>
          </a:prstGeom>
          <a:noFill/>
          <a:ln>
            <a:noFill/>
          </a:ln>
        </p:spPr>
      </p:pic>
      <p:pic>
        <p:nvPicPr>
          <p:cNvPr descr="Diamond" id="100" name="Google Shape;100;p6"/>
          <p:cNvPicPr preferRelativeResize="0"/>
          <p:nvPr/>
        </p:nvPicPr>
        <p:blipFill rotWithShape="1">
          <a:blip r:embed="rId5">
            <a:alphaModFix/>
          </a:blip>
          <a:srcRect b="0" l="0" r="0" t="0"/>
          <a:stretch/>
        </p:blipFill>
        <p:spPr>
          <a:xfrm>
            <a:off x="1585865" y="1442515"/>
            <a:ext cx="572701" cy="572701"/>
          </a:xfrm>
          <a:prstGeom prst="rect">
            <a:avLst/>
          </a:prstGeom>
          <a:noFill/>
          <a:ln>
            <a:noFill/>
          </a:ln>
        </p:spPr>
      </p:pic>
      <p:pic>
        <p:nvPicPr>
          <p:cNvPr descr="House" id="101" name="Google Shape;101;p6"/>
          <p:cNvPicPr preferRelativeResize="0"/>
          <p:nvPr/>
        </p:nvPicPr>
        <p:blipFill rotWithShape="1">
          <a:blip r:embed="rId6">
            <a:alphaModFix/>
          </a:blip>
          <a:srcRect b="0" l="0" r="0" t="0"/>
          <a:stretch/>
        </p:blipFill>
        <p:spPr>
          <a:xfrm>
            <a:off x="876942" y="2438635"/>
            <a:ext cx="572701" cy="572701"/>
          </a:xfrm>
          <a:prstGeom prst="rect">
            <a:avLst/>
          </a:prstGeom>
          <a:noFill/>
          <a:ln>
            <a:noFill/>
          </a:ln>
        </p:spPr>
      </p:pic>
      <p:pic>
        <p:nvPicPr>
          <p:cNvPr descr="Aeroplane" id="102" name="Google Shape;102;p6"/>
          <p:cNvPicPr preferRelativeResize="0"/>
          <p:nvPr/>
        </p:nvPicPr>
        <p:blipFill rotWithShape="1">
          <a:blip r:embed="rId7">
            <a:alphaModFix/>
          </a:blip>
          <a:srcRect b="0" l="0" r="0" t="0"/>
          <a:stretch/>
        </p:blipFill>
        <p:spPr>
          <a:xfrm>
            <a:off x="2465727" y="1274953"/>
            <a:ext cx="1807466" cy="1807466"/>
          </a:xfrm>
          <a:prstGeom prst="rect">
            <a:avLst/>
          </a:prstGeom>
          <a:noFill/>
          <a:ln>
            <a:noFill/>
          </a:ln>
        </p:spPr>
      </p:pic>
      <p:pic>
        <p:nvPicPr>
          <p:cNvPr descr="Handshake with solid fill" id="103" name="Google Shape;103;p6"/>
          <p:cNvPicPr preferRelativeResize="0"/>
          <p:nvPr/>
        </p:nvPicPr>
        <p:blipFill rotWithShape="1">
          <a:blip r:embed="rId8">
            <a:alphaModFix/>
          </a:blip>
          <a:srcRect b="0" l="0" r="0" t="0"/>
          <a:stretch/>
        </p:blipFill>
        <p:spPr>
          <a:xfrm>
            <a:off x="4939880" y="1526974"/>
            <a:ext cx="1323342" cy="1323342"/>
          </a:xfrm>
          <a:prstGeom prst="rect">
            <a:avLst/>
          </a:prstGeom>
          <a:noFill/>
          <a:ln>
            <a:noFill/>
          </a:ln>
        </p:spPr>
      </p:pic>
      <p:pic>
        <p:nvPicPr>
          <p:cNvPr descr="Handcuffs with solid fill" id="104" name="Google Shape;104;p6"/>
          <p:cNvPicPr preferRelativeResize="0"/>
          <p:nvPr/>
        </p:nvPicPr>
        <p:blipFill rotWithShape="1">
          <a:blip r:embed="rId9">
            <a:alphaModFix/>
          </a:blip>
          <a:srcRect b="0" l="0" r="0" t="0"/>
          <a:stretch/>
        </p:blipFill>
        <p:spPr>
          <a:xfrm>
            <a:off x="7171238" y="1486234"/>
            <a:ext cx="1404823" cy="1404823"/>
          </a:xfrm>
          <a:prstGeom prst="rect">
            <a:avLst/>
          </a:prstGeom>
          <a:noFill/>
          <a:ln>
            <a:noFill/>
          </a:ln>
        </p:spPr>
      </p:pic>
      <p:sp>
        <p:nvSpPr>
          <p:cNvPr id="105" name="Google Shape;105;p6"/>
          <p:cNvSpPr txBox="1"/>
          <p:nvPr/>
        </p:nvSpPr>
        <p:spPr>
          <a:xfrm>
            <a:off x="593639" y="848413"/>
            <a:ext cx="1515988" cy="3693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Asset Freezes</a:t>
            </a:r>
            <a:endParaRPr/>
          </a:p>
        </p:txBody>
      </p:sp>
      <p:sp>
        <p:nvSpPr>
          <p:cNvPr id="106" name="Google Shape;106;p6"/>
          <p:cNvSpPr txBox="1"/>
          <p:nvPr/>
        </p:nvSpPr>
        <p:spPr>
          <a:xfrm>
            <a:off x="2879688" y="861490"/>
            <a:ext cx="1515988" cy="3693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Travel Ban</a:t>
            </a:r>
            <a:endParaRPr b="0" i="0" sz="1800" u="none" cap="none" strike="noStrike">
              <a:solidFill>
                <a:srgbClr val="000000"/>
              </a:solidFill>
              <a:latin typeface="Garamond"/>
              <a:ea typeface="Garamond"/>
              <a:cs typeface="Garamond"/>
              <a:sym typeface="Garamond"/>
            </a:endParaRPr>
          </a:p>
        </p:txBody>
      </p:sp>
      <p:sp>
        <p:nvSpPr>
          <p:cNvPr id="107" name="Google Shape;107;p6"/>
          <p:cNvSpPr txBox="1"/>
          <p:nvPr/>
        </p:nvSpPr>
        <p:spPr>
          <a:xfrm>
            <a:off x="4654339" y="848413"/>
            <a:ext cx="2052002" cy="3693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Denial of Services</a:t>
            </a:r>
            <a:endParaRPr/>
          </a:p>
        </p:txBody>
      </p:sp>
      <p:sp>
        <p:nvSpPr>
          <p:cNvPr id="108" name="Google Shape;108;p6"/>
          <p:cNvSpPr txBox="1"/>
          <p:nvPr/>
        </p:nvSpPr>
        <p:spPr>
          <a:xfrm>
            <a:off x="7171238" y="640842"/>
            <a:ext cx="1515988" cy="52321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400"/>
              <a:buFont typeface="Garamond"/>
              <a:buNone/>
            </a:pPr>
            <a:r>
              <a:rPr b="0" i="0" lang="en-US" sz="1400" u="none" cap="none" strike="noStrike">
                <a:solidFill>
                  <a:srgbClr val="000000"/>
                </a:solidFill>
                <a:latin typeface="Garamond"/>
                <a:ea typeface="Garamond"/>
                <a:cs typeface="Garamond"/>
                <a:sym typeface="Garamond"/>
              </a:rPr>
              <a:t>Criminal Offence for Violations</a:t>
            </a:r>
            <a:endParaRPr/>
          </a:p>
        </p:txBody>
      </p:sp>
      <p:sp>
        <p:nvSpPr>
          <p:cNvPr id="109" name="Google Shape;109;p6"/>
          <p:cNvSpPr txBox="1"/>
          <p:nvPr/>
        </p:nvSpPr>
        <p:spPr>
          <a:xfrm>
            <a:off x="2109627" y="3449370"/>
            <a:ext cx="3910927" cy="58477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Licenses = Allowable conduct</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Delisting = Removal from sanctions list </a:t>
            </a:r>
            <a:endParaRPr b="0" i="0" sz="1600" u="none" cap="none" strike="noStrike">
              <a:solidFill>
                <a:srgbClr val="000000"/>
              </a:solidFill>
              <a:latin typeface="Arial"/>
              <a:ea typeface="Arial"/>
              <a:cs typeface="Arial"/>
              <a:sym typeface="Arial"/>
            </a:endParaRPr>
          </a:p>
        </p:txBody>
      </p:sp>
      <p:pic>
        <p:nvPicPr>
          <p:cNvPr descr="ILP logo.png" id="110" name="Google Shape;110;p6"/>
          <p:cNvPicPr preferRelativeResize="0"/>
          <p:nvPr/>
        </p:nvPicPr>
        <p:blipFill rotWithShape="1">
          <a:blip r:embed="rId10">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type="title"/>
          </p:nvPr>
        </p:nvSpPr>
        <p:spPr>
          <a:xfrm>
            <a:off x="215932" y="10693"/>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What Are Sanctions? </a:t>
            </a:r>
            <a:r>
              <a:rPr lang="en-US">
                <a:solidFill>
                  <a:srgbClr val="FFC000"/>
                </a:solidFill>
                <a:latin typeface="Garamond"/>
                <a:ea typeface="Garamond"/>
                <a:cs typeface="Garamond"/>
                <a:sym typeface="Garamond"/>
              </a:rPr>
              <a:t>Comprehensive Sanctions</a:t>
            </a:r>
            <a:endParaRPr/>
          </a:p>
        </p:txBody>
      </p:sp>
      <p:sp>
        <p:nvSpPr>
          <p:cNvPr id="116" name="Google Shape;116;p7"/>
          <p:cNvSpPr txBox="1"/>
          <p:nvPr/>
        </p:nvSpPr>
        <p:spPr>
          <a:xfrm>
            <a:off x="547734" y="996703"/>
            <a:ext cx="8048531" cy="189551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Comprehensive = “old style”, impose sanctions on an </a:t>
            </a:r>
            <a:r>
              <a:rPr b="0" i="0" lang="en-US" sz="2000" u="none" cap="none" strike="noStrike">
                <a:solidFill>
                  <a:schemeClr val="accent1"/>
                </a:solidFill>
                <a:latin typeface="Garamond"/>
                <a:ea typeface="Garamond"/>
                <a:cs typeface="Garamond"/>
                <a:sym typeface="Garamond"/>
              </a:rPr>
              <a:t>entire regime </a:t>
            </a:r>
            <a:r>
              <a:rPr b="0" i="0" lang="en-US" sz="2000" u="none" cap="none" strike="noStrike">
                <a:solidFill>
                  <a:schemeClr val="dk1"/>
                </a:solidFill>
                <a:latin typeface="Garamond"/>
                <a:ea typeface="Garamond"/>
                <a:cs typeface="Garamond"/>
                <a:sym typeface="Garamond"/>
              </a:rPr>
              <a:t>(Iran, North Korea)</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Often criticized for lacking focus, leading to citizens being impacted</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Generally, are not commonly in use, although some regimes are in place</a:t>
            </a:r>
            <a:endParaRPr/>
          </a:p>
        </p:txBody>
      </p:sp>
      <p:pic>
        <p:nvPicPr>
          <p:cNvPr descr="ILP logo.png" id="117" name="Google Shape;117;p7"/>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8"/>
          <p:cNvSpPr txBox="1"/>
          <p:nvPr>
            <p:ph type="title"/>
          </p:nvPr>
        </p:nvSpPr>
        <p:spPr>
          <a:xfrm>
            <a:off x="283749" y="32399"/>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What Are Sanctions? </a:t>
            </a:r>
            <a:r>
              <a:rPr lang="en-US">
                <a:solidFill>
                  <a:srgbClr val="FFC000"/>
                </a:solidFill>
                <a:latin typeface="Garamond"/>
                <a:ea typeface="Garamond"/>
                <a:cs typeface="Garamond"/>
                <a:sym typeface="Garamond"/>
              </a:rPr>
              <a:t>Targeted Sanctions</a:t>
            </a:r>
            <a:endParaRPr/>
          </a:p>
        </p:txBody>
      </p:sp>
      <p:sp>
        <p:nvSpPr>
          <p:cNvPr id="123" name="Google Shape;123;p8"/>
          <p:cNvSpPr txBox="1"/>
          <p:nvPr/>
        </p:nvSpPr>
        <p:spPr>
          <a:xfrm>
            <a:off x="344503" y="490446"/>
            <a:ext cx="8399100" cy="3190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60000"/>
              </a:lnSpc>
              <a:spcBef>
                <a:spcPts val="0"/>
              </a:spcBef>
              <a:spcAft>
                <a:spcPts val="0"/>
              </a:spcAft>
              <a:buClr>
                <a:schemeClr val="dk1"/>
              </a:buClr>
              <a:buSzPts val="1650"/>
              <a:buFont typeface="Arial"/>
              <a:buChar char="•"/>
            </a:pPr>
            <a:r>
              <a:rPr b="0" i="0" lang="en-US" sz="1650" u="none" cap="none" strike="noStrike">
                <a:solidFill>
                  <a:schemeClr val="dk1"/>
                </a:solidFill>
                <a:latin typeface="Garamond"/>
                <a:ea typeface="Garamond"/>
                <a:cs typeface="Garamond"/>
                <a:sym typeface="Garamond"/>
              </a:rPr>
              <a:t>Targeted sanctions, sometimes called “smart sanctions”</a:t>
            </a:r>
            <a:endParaRPr/>
          </a:p>
          <a:p>
            <a:pPr indent="-285750" lvl="0" marL="285750" marR="0" rtl="0" algn="l">
              <a:lnSpc>
                <a:spcPct val="160000"/>
              </a:lnSpc>
              <a:spcBef>
                <a:spcPts val="0"/>
              </a:spcBef>
              <a:spcAft>
                <a:spcPts val="0"/>
              </a:spcAft>
              <a:buClr>
                <a:schemeClr val="dk1"/>
              </a:buClr>
              <a:buSzPts val="1650"/>
              <a:buFont typeface="Arial"/>
              <a:buChar char="•"/>
            </a:pPr>
            <a:r>
              <a:rPr b="0" i="0" lang="en-US" sz="1650" u="none" cap="none" strike="noStrike">
                <a:solidFill>
                  <a:schemeClr val="dk1"/>
                </a:solidFill>
                <a:latin typeface="Garamond"/>
                <a:ea typeface="Garamond"/>
                <a:cs typeface="Garamond"/>
                <a:sym typeface="Garamond"/>
              </a:rPr>
              <a:t>Impose sanctions on </a:t>
            </a:r>
            <a:r>
              <a:rPr b="0" i="0" lang="en-US" sz="1650" u="none" cap="none" strike="noStrike">
                <a:solidFill>
                  <a:schemeClr val="accent1"/>
                </a:solidFill>
                <a:latin typeface="Garamond"/>
                <a:ea typeface="Garamond"/>
                <a:cs typeface="Garamond"/>
                <a:sym typeface="Garamond"/>
              </a:rPr>
              <a:t>individuals and entities </a:t>
            </a:r>
            <a:r>
              <a:rPr b="0" i="0" lang="en-US" sz="1650" u="none" cap="none" strike="noStrike">
                <a:solidFill>
                  <a:schemeClr val="dk1"/>
                </a:solidFill>
                <a:latin typeface="Garamond"/>
                <a:ea typeface="Garamond"/>
                <a:cs typeface="Garamond"/>
                <a:sym typeface="Garamond"/>
              </a:rPr>
              <a:t>rather than entire countries/regimes</a:t>
            </a:r>
            <a:endParaRPr/>
          </a:p>
          <a:p>
            <a:pPr indent="-285750" lvl="0" marL="285750" marR="0" rtl="0" algn="l">
              <a:lnSpc>
                <a:spcPct val="160000"/>
              </a:lnSpc>
              <a:spcBef>
                <a:spcPts val="0"/>
              </a:spcBef>
              <a:spcAft>
                <a:spcPts val="0"/>
              </a:spcAft>
              <a:buClr>
                <a:schemeClr val="dk1"/>
              </a:buClr>
              <a:buSzPts val="1650"/>
              <a:buFont typeface="Arial"/>
              <a:buChar char="•"/>
            </a:pPr>
            <a:r>
              <a:rPr b="0" i="0" lang="en-US" sz="1650" u="none" cap="none" strike="noStrike">
                <a:solidFill>
                  <a:schemeClr val="dk1"/>
                </a:solidFill>
                <a:latin typeface="Garamond"/>
                <a:ea typeface="Garamond"/>
                <a:cs typeface="Garamond"/>
                <a:sym typeface="Garamond"/>
              </a:rPr>
              <a:t>2 different types of targeted sanctions mechanisms = geographic and thematic</a:t>
            </a:r>
            <a:endParaRPr/>
          </a:p>
          <a:p>
            <a:pPr indent="0" lvl="0" marL="0" marR="0" rtl="0" algn="l">
              <a:lnSpc>
                <a:spcPct val="160000"/>
              </a:lnSpc>
              <a:spcBef>
                <a:spcPts val="0"/>
              </a:spcBef>
              <a:spcAft>
                <a:spcPts val="0"/>
              </a:spcAft>
              <a:buClr>
                <a:schemeClr val="accent1"/>
              </a:buClr>
              <a:buSzPts val="1650"/>
              <a:buFont typeface="Garamond"/>
              <a:buNone/>
            </a:pPr>
            <a:r>
              <a:rPr b="0" i="0" lang="en-US" sz="1650" u="none" cap="none" strike="noStrike">
                <a:solidFill>
                  <a:schemeClr val="accent1"/>
                </a:solidFill>
                <a:latin typeface="Garamond"/>
                <a:ea typeface="Garamond"/>
                <a:cs typeface="Garamond"/>
                <a:sym typeface="Garamond"/>
              </a:rPr>
              <a:t>Geographic</a:t>
            </a:r>
            <a:r>
              <a:rPr b="0" i="0" lang="en-US" sz="1650" u="none" cap="none" strike="noStrike">
                <a:solidFill>
                  <a:schemeClr val="dk1"/>
                </a:solidFill>
                <a:latin typeface="Garamond"/>
                <a:ea typeface="Garamond"/>
                <a:cs typeface="Garamond"/>
                <a:sym typeface="Garamond"/>
              </a:rPr>
              <a:t> = A regime aimed at a specific </a:t>
            </a:r>
            <a:r>
              <a:rPr b="1" i="0" lang="en-US" sz="1650" u="none" cap="none" strike="noStrike">
                <a:solidFill>
                  <a:srgbClr val="FFC000"/>
                </a:solidFill>
                <a:latin typeface="Garamond"/>
                <a:ea typeface="Garamond"/>
                <a:cs typeface="Garamond"/>
                <a:sym typeface="Garamond"/>
              </a:rPr>
              <a:t>country</a:t>
            </a:r>
            <a:r>
              <a:rPr b="0" i="0" lang="en-US" sz="1650" u="none" cap="none" strike="noStrike">
                <a:solidFill>
                  <a:schemeClr val="dk1"/>
                </a:solidFill>
                <a:latin typeface="Garamond"/>
                <a:ea typeface="Garamond"/>
                <a:cs typeface="Garamond"/>
                <a:sym typeface="Garamond"/>
              </a:rPr>
              <a:t>, but the sanctions are still targeted on individuals or entities. The reason for sanctions are often the same or similar to thematic, e.g. DRC.</a:t>
            </a:r>
            <a:endParaRPr/>
          </a:p>
          <a:p>
            <a:pPr indent="0" lvl="0" marL="0" marR="0" rtl="0" algn="l">
              <a:lnSpc>
                <a:spcPct val="160000"/>
              </a:lnSpc>
              <a:spcBef>
                <a:spcPts val="0"/>
              </a:spcBef>
              <a:spcAft>
                <a:spcPts val="0"/>
              </a:spcAft>
              <a:buClr>
                <a:schemeClr val="accent1"/>
              </a:buClr>
              <a:buSzPts val="1650"/>
              <a:buFont typeface="Garamond"/>
              <a:buNone/>
            </a:pPr>
            <a:r>
              <a:rPr b="0" i="0" lang="en-US" sz="1650" u="none" cap="none" strike="noStrike">
                <a:solidFill>
                  <a:schemeClr val="accent1"/>
                </a:solidFill>
                <a:latin typeface="Garamond"/>
                <a:ea typeface="Garamond"/>
                <a:cs typeface="Garamond"/>
                <a:sym typeface="Garamond"/>
              </a:rPr>
              <a:t>Thematic</a:t>
            </a:r>
            <a:r>
              <a:rPr b="0" i="0" lang="en-US" sz="1650" u="none" cap="none" strike="noStrike">
                <a:solidFill>
                  <a:schemeClr val="dk1"/>
                </a:solidFill>
                <a:latin typeface="Garamond"/>
                <a:ea typeface="Garamond"/>
                <a:cs typeface="Garamond"/>
                <a:sym typeface="Garamond"/>
              </a:rPr>
              <a:t> = A regime aimed at a specific </a:t>
            </a:r>
            <a:r>
              <a:rPr b="1" i="0" lang="en-US" sz="1650" u="none" cap="none" strike="noStrike">
                <a:solidFill>
                  <a:srgbClr val="FFC000"/>
                </a:solidFill>
                <a:latin typeface="Garamond"/>
                <a:ea typeface="Garamond"/>
                <a:cs typeface="Garamond"/>
                <a:sym typeface="Garamond"/>
              </a:rPr>
              <a:t>theme</a:t>
            </a:r>
            <a:r>
              <a:rPr b="0" i="0" lang="en-US" sz="1650" u="none" cap="none" strike="noStrike">
                <a:solidFill>
                  <a:schemeClr val="dk1"/>
                </a:solidFill>
                <a:latin typeface="Garamond"/>
                <a:ea typeface="Garamond"/>
                <a:cs typeface="Garamond"/>
                <a:sym typeface="Garamond"/>
              </a:rPr>
              <a:t>, rather than country, e.g. corruption (UK GAC) or human rights (UK GHR) Useful in particular where no geographical sanctions regime exists/operable.</a:t>
            </a:r>
            <a:endParaRPr b="0" i="0" sz="1650" u="none" cap="none" strike="noStrike">
              <a:solidFill>
                <a:schemeClr val="dk1"/>
              </a:solidFill>
              <a:latin typeface="Garamond"/>
              <a:ea typeface="Garamond"/>
              <a:cs typeface="Garamond"/>
              <a:sym typeface="Garamond"/>
            </a:endParaRPr>
          </a:p>
        </p:txBody>
      </p:sp>
      <p:pic>
        <p:nvPicPr>
          <p:cNvPr descr="ILP logo.png" id="124" name="Google Shape;124;p8"/>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9"/>
          <p:cNvSpPr txBox="1"/>
          <p:nvPr>
            <p:ph type="title"/>
          </p:nvPr>
        </p:nvSpPr>
        <p:spPr>
          <a:xfrm>
            <a:off x="311699" y="0"/>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endParaRPr/>
          </a:p>
        </p:txBody>
      </p:sp>
      <p:sp>
        <p:nvSpPr>
          <p:cNvPr id="130" name="Google Shape;130;p9"/>
          <p:cNvSpPr txBox="1"/>
          <p:nvPr/>
        </p:nvSpPr>
        <p:spPr>
          <a:xfrm>
            <a:off x="257600" y="379625"/>
            <a:ext cx="8420400" cy="3269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70000"/>
              </a:lnSpc>
              <a:spcBef>
                <a:spcPts val="0"/>
              </a:spcBef>
              <a:spcAft>
                <a:spcPts val="0"/>
              </a:spcAft>
              <a:buClr>
                <a:schemeClr val="dk1"/>
              </a:buClr>
              <a:buSzPts val="1600"/>
              <a:buFont typeface="Arial"/>
              <a:buChar char="•"/>
            </a:pPr>
            <a:r>
              <a:rPr b="0" i="0" lang="en-US" sz="1600" u="none" cap="none" strike="noStrike">
                <a:solidFill>
                  <a:schemeClr val="dk1"/>
                </a:solidFill>
                <a:latin typeface="Garamond"/>
                <a:ea typeface="Garamond"/>
                <a:cs typeface="Garamond"/>
                <a:sym typeface="Garamond"/>
              </a:rPr>
              <a:t>Launched in July 2020</a:t>
            </a:r>
            <a:endParaRPr/>
          </a:p>
          <a:p>
            <a:pPr indent="-285750" lvl="0" marL="285750" marR="0" rtl="0" algn="l">
              <a:lnSpc>
                <a:spcPct val="170000"/>
              </a:lnSpc>
              <a:spcBef>
                <a:spcPts val="0"/>
              </a:spcBef>
              <a:spcAft>
                <a:spcPts val="0"/>
              </a:spcAft>
              <a:buClr>
                <a:schemeClr val="dk1"/>
              </a:buClr>
              <a:buSzPts val="1600"/>
              <a:buFont typeface="Arial"/>
              <a:buChar char="•"/>
            </a:pPr>
            <a:r>
              <a:rPr b="0" i="0" lang="en-US" sz="1600" u="none" cap="none" strike="noStrike">
                <a:solidFill>
                  <a:schemeClr val="dk1"/>
                </a:solidFill>
                <a:latin typeface="Garamond"/>
                <a:ea typeface="Garamond"/>
                <a:cs typeface="Garamond"/>
                <a:sym typeface="Garamond"/>
              </a:rPr>
              <a:t>Thematic sanctions regime</a:t>
            </a:r>
            <a:endParaRPr/>
          </a:p>
          <a:p>
            <a:pPr indent="-285750" lvl="0" marL="285750" marR="0" rtl="0" algn="l">
              <a:lnSpc>
                <a:spcPct val="170000"/>
              </a:lnSpc>
              <a:spcBef>
                <a:spcPts val="0"/>
              </a:spcBef>
              <a:spcAft>
                <a:spcPts val="0"/>
              </a:spcAft>
              <a:buClr>
                <a:schemeClr val="dk1"/>
              </a:buClr>
              <a:buSzPts val="1600"/>
              <a:buFont typeface="Arial"/>
              <a:buChar char="•"/>
            </a:pPr>
            <a:r>
              <a:rPr b="0" i="0" lang="en-US" sz="1600" u="none" cap="none" strike="noStrike">
                <a:solidFill>
                  <a:schemeClr val="dk1"/>
                </a:solidFill>
                <a:latin typeface="Garamond"/>
                <a:ea typeface="Garamond"/>
                <a:cs typeface="Garamond"/>
                <a:sym typeface="Garamond"/>
              </a:rPr>
              <a:t>The UK’s first major unilateral sanctions regime post-Brexit</a:t>
            </a:r>
            <a:endParaRPr/>
          </a:p>
          <a:p>
            <a:pPr indent="-285750" lvl="0" marL="285750" marR="0" rtl="0" algn="l">
              <a:lnSpc>
                <a:spcPct val="170000"/>
              </a:lnSpc>
              <a:spcBef>
                <a:spcPts val="0"/>
              </a:spcBef>
              <a:spcAft>
                <a:spcPts val="0"/>
              </a:spcAft>
              <a:buClr>
                <a:schemeClr val="dk1"/>
              </a:buClr>
              <a:buSzPts val="1600"/>
              <a:buFont typeface="Arial"/>
              <a:buChar char="•"/>
            </a:pPr>
            <a:r>
              <a:rPr b="0" i="0" lang="en-US" sz="1600" u="none" cap="none" strike="noStrike">
                <a:solidFill>
                  <a:schemeClr val="dk1"/>
                </a:solidFill>
                <a:latin typeface="Garamond"/>
                <a:ea typeface="Garamond"/>
                <a:cs typeface="Garamond"/>
                <a:sym typeface="Garamond"/>
              </a:rPr>
              <a:t>Three human rights within scope: </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(1)  </a:t>
            </a:r>
            <a:r>
              <a:rPr b="1" i="0" lang="en-US" sz="1600" u="none" cap="none" strike="noStrike">
                <a:solidFill>
                  <a:srgbClr val="92D050"/>
                </a:solidFill>
                <a:latin typeface="Garamond"/>
                <a:ea typeface="Garamond"/>
                <a:cs typeface="Garamond"/>
                <a:sym typeface="Garamond"/>
              </a:rPr>
              <a:t>right to life</a:t>
            </a:r>
            <a:r>
              <a:rPr b="0" i="0" lang="en-US" sz="1600" u="none" cap="none" strike="noStrike">
                <a:solidFill>
                  <a:srgbClr val="000000"/>
                </a:solidFill>
                <a:latin typeface="Garamond"/>
                <a:ea typeface="Garamond"/>
                <a:cs typeface="Garamond"/>
                <a:sym typeface="Garamond"/>
              </a:rPr>
              <a:t>; </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(2) right not to be subjected to </a:t>
            </a:r>
            <a:r>
              <a:rPr b="1" i="0" lang="en-US" sz="1600" u="none" cap="none" strike="noStrike">
                <a:solidFill>
                  <a:srgbClr val="92D050"/>
                </a:solidFill>
                <a:latin typeface="Garamond"/>
                <a:ea typeface="Garamond"/>
                <a:cs typeface="Garamond"/>
                <a:sym typeface="Garamond"/>
              </a:rPr>
              <a:t>torture</a:t>
            </a:r>
            <a:r>
              <a:rPr b="1" i="0" lang="en-US" sz="1600" u="none" cap="none" strike="noStrike">
                <a:solidFill>
                  <a:srgbClr val="000000"/>
                </a:solidFill>
                <a:latin typeface="Garamond"/>
                <a:ea typeface="Garamond"/>
                <a:cs typeface="Garamond"/>
                <a:sym typeface="Garamond"/>
              </a:rPr>
              <a:t> </a:t>
            </a:r>
            <a:r>
              <a:rPr b="0" i="0" lang="en-US" sz="1600" u="none" cap="none" strike="noStrike">
                <a:solidFill>
                  <a:srgbClr val="000000"/>
                </a:solidFill>
                <a:latin typeface="Garamond"/>
                <a:ea typeface="Garamond"/>
                <a:cs typeface="Garamond"/>
                <a:sym typeface="Garamond"/>
              </a:rPr>
              <a:t>or cruel, inhuman or degrading treatment or punishment; </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(3) right to be free from slavery, not to be held in servitude or required to perform </a:t>
            </a:r>
            <a:r>
              <a:rPr b="1" i="0" lang="en-US" sz="1600" u="none" cap="none" strike="noStrike">
                <a:solidFill>
                  <a:srgbClr val="92D050"/>
                </a:solidFill>
                <a:latin typeface="Garamond"/>
                <a:ea typeface="Garamond"/>
                <a:cs typeface="Garamond"/>
                <a:sym typeface="Garamond"/>
              </a:rPr>
              <a:t>forced</a:t>
            </a:r>
            <a:r>
              <a:rPr b="0" i="0" lang="en-US" sz="1600" u="none" cap="none" strike="noStrike">
                <a:solidFill>
                  <a:srgbClr val="000000"/>
                </a:solidFill>
                <a:latin typeface="Garamond"/>
                <a:ea typeface="Garamond"/>
                <a:cs typeface="Garamond"/>
                <a:sym typeface="Garamond"/>
              </a:rPr>
              <a:t> or compulsory </a:t>
            </a:r>
            <a:r>
              <a:rPr b="1" i="0" lang="en-US" sz="1600" u="none" cap="none" strike="noStrike">
                <a:solidFill>
                  <a:srgbClr val="92D050"/>
                </a:solidFill>
                <a:latin typeface="Garamond"/>
                <a:ea typeface="Garamond"/>
                <a:cs typeface="Garamond"/>
                <a:sym typeface="Garamond"/>
              </a:rPr>
              <a:t>labour</a:t>
            </a:r>
            <a:r>
              <a:rPr b="0" i="0" lang="en-US" sz="1600" u="none" cap="none" strike="noStrike">
                <a:solidFill>
                  <a:srgbClr val="92D050"/>
                </a:solidFill>
                <a:latin typeface="Garamond"/>
                <a:ea typeface="Garamond"/>
                <a:cs typeface="Garamond"/>
                <a:sym typeface="Garamond"/>
              </a:rPr>
              <a:t>. </a:t>
            </a:r>
            <a:endParaRPr b="0" i="0" sz="1600" u="none" cap="none" strike="noStrike">
              <a:solidFill>
                <a:srgbClr val="000000"/>
              </a:solidFill>
              <a:latin typeface="Garamond"/>
              <a:ea typeface="Garamond"/>
              <a:cs typeface="Garamond"/>
              <a:sym typeface="Garamond"/>
            </a:endParaRPr>
          </a:p>
        </p:txBody>
      </p:sp>
      <p:pic>
        <p:nvPicPr>
          <p:cNvPr descr="ILP logo.png" id="131" name="Google Shape;131;p9"/>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