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7" name="Shape 97"/>
          <p:cNvSpPr/>
          <p:nvPr>
            <p:ph type="sldImg"/>
          </p:nvPr>
        </p:nvSpPr>
        <p:spPr>
          <a:xfrm>
            <a:off x="1143000" y="685800"/>
            <a:ext cx="4572000" cy="3429000"/>
          </a:xfrm>
          <a:prstGeom prst="rect">
            <a:avLst/>
          </a:prstGeom>
        </p:spPr>
        <p:txBody>
          <a:bodyPr/>
          <a:lstStyle/>
          <a:p>
            <a:pPr/>
          </a:p>
        </p:txBody>
      </p:sp>
      <p:sp>
        <p:nvSpPr>
          <p:cNvPr id="98" name="Shape 9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0"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46"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47"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55"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63"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64"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65"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66" name="Google Shape;39;p9"/>
          <p:cNvSpPr txBox="1"/>
          <p:nvPr>
            <p:ph type="body" sz="half" idx="21"/>
          </p:nvPr>
        </p:nvSpPr>
        <p:spPr>
          <a:xfrm>
            <a:off x="4939500" y="724074"/>
            <a:ext cx="3837000" cy="3695102"/>
          </a:xfrm>
          <a:prstGeom prst="rect">
            <a:avLst/>
          </a:prstGeom>
        </p:spPr>
        <p:txBody>
          <a:bodyPr anchor="ctr"/>
          <a:lstStyle/>
          <a:p>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74"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82"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83"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3" cy="318396"/>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rights.applied@protonmail.com" TargetMode="External"/><Relationship Id="rId3" Type="http://schemas.openxmlformats.org/officeDocument/2006/relationships/hyperlink" Target="https://www.ukanticorruptioncoalition.org/"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ightsapplied.com/" TargetMode="Externa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i="1" sz="1100"/>
            </a:lvl1pPr>
          </a:lstStyle>
          <a:p>
            <a:pPr/>
            <a:r>
              <a:t>This training has received financial and technical support from Advocates for International Development’s Rule of Law Expertise UK (ROLE UK) Programme and UKAid</a:t>
            </a:r>
          </a:p>
        </p:txBody>
      </p:sp>
      <p:sp>
        <p:nvSpPr>
          <p:cNvPr id="101" name="Title 2"/>
          <p:cNvSpPr txBox="1"/>
          <p:nvPr>
            <p:ph type="ctrTitle"/>
          </p:nvPr>
        </p:nvSpPr>
        <p:spPr>
          <a:xfrm>
            <a:off x="311707" y="744575"/>
            <a:ext cx="8520602" cy="2052599"/>
          </a:xfrm>
          <a:prstGeom prst="rect">
            <a:avLst/>
          </a:prstGeom>
        </p:spPr>
        <p:txBody>
          <a:bodyPr/>
          <a:lstStyle/>
          <a:p>
            <a:pPr/>
            <a:r>
              <a:t>UK Global anti-corruption Sanctions regime</a:t>
            </a:r>
          </a:p>
        </p:txBody>
      </p:sp>
      <p:pic>
        <p:nvPicPr>
          <p:cNvPr id="102" name="Picture 9" descr="Picture 9"/>
          <p:cNvPicPr>
            <a:picLocks noChangeAspect="1"/>
          </p:cNvPicPr>
          <p:nvPr/>
        </p:nvPicPr>
        <p:blipFill>
          <a:blip r:embed="rId2">
            <a:extLst/>
          </a:blip>
          <a:stretch>
            <a:fillRect/>
          </a:stretch>
        </p:blipFill>
        <p:spPr>
          <a:xfrm>
            <a:off x="7961138" y="3640142"/>
            <a:ext cx="871170" cy="928221"/>
          </a:xfrm>
          <a:prstGeom prst="rect">
            <a:avLst/>
          </a:prstGeom>
          <a:ln w="12700">
            <a:miter lim="400000"/>
          </a:ln>
        </p:spPr>
      </p:pic>
      <p:pic>
        <p:nvPicPr>
          <p:cNvPr id="103" name="Picture 11" descr="Picture 11"/>
          <p:cNvPicPr>
            <a:picLocks noChangeAspect="1"/>
          </p:cNvPicPr>
          <p:nvPr/>
        </p:nvPicPr>
        <p:blipFill>
          <a:blip r:embed="rId3">
            <a:extLst/>
          </a:blip>
          <a:stretch>
            <a:fillRect/>
          </a:stretch>
        </p:blipFill>
        <p:spPr>
          <a:xfrm>
            <a:off x="1029367" y="4104251"/>
            <a:ext cx="1003341" cy="295387"/>
          </a:xfrm>
          <a:prstGeom prst="rect">
            <a:avLst/>
          </a:prstGeom>
          <a:ln w="12700">
            <a:miter lim="400000"/>
          </a:ln>
        </p:spPr>
      </p:pic>
      <p:pic>
        <p:nvPicPr>
          <p:cNvPr id="104" name="Picture 13" descr="Picture 13"/>
          <p:cNvPicPr>
            <a:picLocks noChangeAspect="1"/>
          </p:cNvPicPr>
          <p:nvPr/>
        </p:nvPicPr>
        <p:blipFill>
          <a:blip r:embed="rId4">
            <a:extLst/>
          </a:blip>
          <a:stretch>
            <a:fillRect/>
          </a:stretch>
        </p:blipFill>
        <p:spPr>
          <a:xfrm>
            <a:off x="201699" y="3497376"/>
            <a:ext cx="2658677" cy="468115"/>
          </a:xfrm>
          <a:prstGeom prst="rect">
            <a:avLst/>
          </a:prstGeom>
          <a:ln w="12700">
            <a:miter lim="400000"/>
          </a:ln>
        </p:spPr>
      </p:pic>
      <p:sp>
        <p:nvSpPr>
          <p:cNvPr id="105" name="A Basic Guide"/>
          <p:cNvSpPr txBox="1"/>
          <p:nvPr/>
        </p:nvSpPr>
        <p:spPr>
          <a:xfrm>
            <a:off x="3658914" y="2796473"/>
            <a:ext cx="1770272"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1000"/>
              </a:spcBef>
              <a:defRPr sz="2000">
                <a:solidFill>
                  <a:schemeClr val="accent2">
                    <a:lumOff val="-2588"/>
                  </a:schemeClr>
                </a:solidFill>
                <a:latin typeface="Gill Sans MT"/>
                <a:ea typeface="Gill Sans MT"/>
                <a:cs typeface="Gill Sans MT"/>
                <a:sym typeface="Gill Sans MT"/>
              </a:defRPr>
            </a:lvl1pPr>
          </a:lstStyle>
          <a:p>
            <a:pPr/>
            <a:r>
              <a:t>A Basic Guide </a:t>
            </a:r>
          </a:p>
        </p:txBody>
      </p:sp>
      <p:sp>
        <p:nvSpPr>
          <p:cNvPr id="106" name="rights: applied"/>
          <p:cNvSpPr txBox="1"/>
          <p:nvPr/>
        </p:nvSpPr>
        <p:spPr>
          <a:xfrm>
            <a:off x="5761063" y="115965"/>
            <a:ext cx="3266987"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4000">
                <a:solidFill>
                  <a:srgbClr val="0070C0"/>
                </a:solidFill>
                <a:latin typeface="Gill Sans MT"/>
                <a:ea typeface="Gill Sans MT"/>
                <a:cs typeface="Gill Sans MT"/>
                <a:sym typeface="Gill Sans MT"/>
              </a:defRPr>
            </a:pPr>
            <a:r>
              <a:t>rights: </a:t>
            </a:r>
            <a:r>
              <a:rPr>
                <a:solidFill>
                  <a:srgbClr val="F6A21D"/>
                </a:solidFill>
              </a:rPr>
              <a:t>applied</a:t>
            </a:r>
          </a:p>
        </p:txBody>
      </p:sp>
      <p:pic>
        <p:nvPicPr>
          <p:cNvPr id="107"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80" name="Title 2"/>
          <p:cNvSpPr txBox="1"/>
          <p:nvPr>
            <p:ph type="ctrTitle"/>
          </p:nvPr>
        </p:nvSpPr>
        <p:spPr>
          <a:xfrm>
            <a:off x="311707" y="744575"/>
            <a:ext cx="8520602" cy="2805000"/>
          </a:xfrm>
          <a:prstGeom prst="rect">
            <a:avLst/>
          </a:prstGeom>
        </p:spPr>
        <p:txBody>
          <a:bodyPr/>
          <a:lstStyle/>
          <a:p>
            <a:pPr algn="l" defTabSz="182880">
              <a:defRPr sz="1080">
                <a:latin typeface="Gill Sans MT"/>
                <a:ea typeface="Gill Sans MT"/>
                <a:cs typeface="Gill Sans MT"/>
                <a:sym typeface="Gill Sans MT"/>
              </a:defRPr>
            </a:pPr>
            <a:r>
              <a:t>27 Designations in total including:</a:t>
            </a:r>
          </a:p>
          <a:p>
            <a:pPr algn="l" defTabSz="182880">
              <a:defRPr sz="1080">
                <a:latin typeface="Gill Sans MT"/>
                <a:ea typeface="Gill Sans MT"/>
                <a:cs typeface="Gill Sans MT"/>
                <a:sym typeface="Gill Sans MT"/>
              </a:defRPr>
            </a:pPr>
          </a:p>
          <a:p>
            <a:pPr algn="l" defTabSz="182880">
              <a:lnSpc>
                <a:spcPct val="150000"/>
              </a:lnSpc>
              <a:defRPr b="1" sz="1000" u="sng">
                <a:latin typeface="Gill Sans MT"/>
                <a:ea typeface="Gill Sans MT"/>
                <a:cs typeface="Gill Sans MT"/>
                <a:sym typeface="Gill Sans MT"/>
              </a:defRPr>
            </a:pPr>
            <a:r>
              <a:t>Honduras (1)</a:t>
            </a:r>
          </a:p>
          <a:p>
            <a:pPr algn="l" defTabSz="182880">
              <a:lnSpc>
                <a:spcPct val="150000"/>
              </a:lnSpc>
              <a:defRPr sz="1000">
                <a:latin typeface="Gill Sans MT"/>
                <a:ea typeface="Gill Sans MT"/>
                <a:cs typeface="Gill Sans MT"/>
                <a:sym typeface="Gill Sans MT"/>
              </a:defRPr>
            </a:pPr>
            <a:r>
              <a:t>Oscar Ramón NÁJERA  NAJERA is a Congressman in the Honduran Congress. He has been involved in serious corruption using his position to facilitate bribes that supported a major drug trafficking organisation, ‘Los Cachiros’, and which enabled the cartel to evade accountability. Conduct of this nature seriously undermines the rule of law and trust in public institutions in Honduras.  He is responsible for, and facilitated or provided support for, serious corruption, and financially benefitted from it. </a:t>
            </a:r>
          </a:p>
          <a:p>
            <a:pPr algn="l" defTabSz="182880">
              <a:lnSpc>
                <a:spcPct val="150000"/>
              </a:lnSpc>
              <a:defRPr sz="1000">
                <a:latin typeface="Gill Sans MT"/>
                <a:ea typeface="Gill Sans MT"/>
                <a:cs typeface="Gill Sans MT"/>
                <a:sym typeface="Gill Sans MT"/>
              </a:defRPr>
            </a:pPr>
          </a:p>
          <a:p>
            <a:pPr algn="l" defTabSz="182880">
              <a:lnSpc>
                <a:spcPct val="150000"/>
              </a:lnSpc>
              <a:defRPr b="1" sz="1000" u="sng">
                <a:latin typeface="Gill Sans MT"/>
                <a:ea typeface="Gill Sans MT"/>
                <a:cs typeface="Gill Sans MT"/>
                <a:sym typeface="Gill Sans MT"/>
              </a:defRPr>
            </a:pPr>
            <a:r>
              <a:t>Guatemala (1) </a:t>
            </a:r>
          </a:p>
          <a:p>
            <a:pPr algn="l" defTabSz="182880">
              <a:lnSpc>
                <a:spcPct val="150000"/>
              </a:lnSpc>
              <a:defRPr sz="1000">
                <a:latin typeface="Gill Sans MT"/>
                <a:ea typeface="Gill Sans MT"/>
                <a:cs typeface="Gill Sans MT"/>
                <a:sym typeface="Gill Sans MT"/>
              </a:defRPr>
            </a:pPr>
            <a:r>
              <a:t>Felipe ALEJOS LORENZANA ALEJOS LORENZANA is a Deputy and Vice President of the Board of Directors of the Congress of Guatemala. He has been involved in serious corruption using his position to attract clients with the offer of expediting the refund of tax credits in exchange for bribes, and benefitting from commission charges He is responsible for, and facilitated or provided support for, and benefitted from, serious corruption </a:t>
            </a:r>
          </a:p>
          <a:p>
            <a:pPr algn="l" defTabSz="182880">
              <a:lnSpc>
                <a:spcPct val="150000"/>
              </a:lnSpc>
              <a:defRPr sz="1000">
                <a:latin typeface="Gill Sans MT"/>
                <a:ea typeface="Gill Sans MT"/>
                <a:cs typeface="Gill Sans MT"/>
                <a:sym typeface="Gill Sans MT"/>
              </a:defRPr>
            </a:pPr>
          </a:p>
          <a:p>
            <a:pPr algn="l" defTabSz="182880">
              <a:lnSpc>
                <a:spcPct val="150000"/>
              </a:lnSpc>
              <a:defRPr sz="1000">
                <a:latin typeface="Gill Sans MT"/>
                <a:ea typeface="Gill Sans MT"/>
                <a:cs typeface="Gill Sans MT"/>
                <a:sym typeface="Gill Sans MT"/>
              </a:defRPr>
            </a:pPr>
          </a:p>
          <a:p>
            <a:pPr algn="l" defTabSz="182880">
              <a:lnSpc>
                <a:spcPct val="150000"/>
              </a:lnSpc>
              <a:defRPr sz="1000">
                <a:latin typeface="Gill Sans MT"/>
                <a:ea typeface="Gill Sans MT"/>
                <a:cs typeface="Gill Sans MT"/>
                <a:sym typeface="Gill Sans MT"/>
              </a:defRPr>
            </a:pPr>
          </a:p>
          <a:p>
            <a:pPr algn="l" defTabSz="182880">
              <a:lnSpc>
                <a:spcPct val="150000"/>
              </a:lnSpc>
              <a:defRPr sz="100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p:txBody>
      </p:sp>
      <p:pic>
        <p:nvPicPr>
          <p:cNvPr id="181"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82"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83"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84" name="CURRENT UK GAC SANCTIONS"/>
          <p:cNvSpPr txBox="1"/>
          <p:nvPr/>
        </p:nvSpPr>
        <p:spPr>
          <a:xfrm>
            <a:off x="1531287" y="100806"/>
            <a:ext cx="6081426"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800">
                <a:solidFill>
                  <a:schemeClr val="accent2">
                    <a:lumOff val="-2588"/>
                  </a:schemeClr>
                </a:solidFill>
                <a:latin typeface="Gill Sans MT"/>
                <a:ea typeface="Gill Sans MT"/>
                <a:cs typeface="Gill Sans MT"/>
                <a:sym typeface="Gill Sans MT"/>
              </a:defRPr>
            </a:lvl1pPr>
          </a:lstStyle>
          <a:p>
            <a:pPr/>
            <a:r>
              <a:t>CURRENT UK GAC SANCTIONS</a:t>
            </a:r>
          </a:p>
        </p:txBody>
      </p:sp>
      <p:pic>
        <p:nvPicPr>
          <p:cNvPr id="185"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88" name="Title 2"/>
          <p:cNvSpPr txBox="1"/>
          <p:nvPr>
            <p:ph type="ctrTitle"/>
          </p:nvPr>
        </p:nvSpPr>
        <p:spPr>
          <a:xfrm>
            <a:off x="311707" y="744575"/>
            <a:ext cx="8520602" cy="2805000"/>
          </a:xfrm>
          <a:prstGeom prst="rect">
            <a:avLst/>
          </a:prstGeom>
        </p:spPr>
        <p:txBody>
          <a:bodyPr/>
          <a:lstStyle/>
          <a:p>
            <a:pPr algn="l" defTabSz="182880">
              <a:lnSpc>
                <a:spcPct val="150000"/>
              </a:lnSpc>
              <a:defRPr b="1" sz="920" u="sng">
                <a:latin typeface="Gill Sans MT"/>
                <a:ea typeface="Gill Sans MT"/>
                <a:cs typeface="Gill Sans MT"/>
                <a:sym typeface="Gill Sans MT"/>
              </a:defRPr>
            </a:pPr>
            <a:r>
              <a:t>Nicaragua (1)</a:t>
            </a:r>
          </a:p>
          <a:p>
            <a:pPr algn="l" defTabSz="182880">
              <a:lnSpc>
                <a:spcPct val="150000"/>
              </a:lnSpc>
              <a:defRPr sz="920">
                <a:latin typeface="Gill Sans MT"/>
                <a:ea typeface="Gill Sans MT"/>
                <a:cs typeface="Gill Sans MT"/>
                <a:sym typeface="Gill Sans MT"/>
              </a:defRPr>
            </a:pPr>
            <a:r>
              <a:t>Jose Francisco LÓPEZ CENTENO.  LOPEZ CENTENO was a high-ranking public official and Vice President of state-owned ALBANISA. He has been involved in serious corruption by presiding over misappropriation during his leadership whereby public funds were diverted to fake companies, or inflated projects. He has been responsible for serious corruption,  and facilitated or supported it. This deprived the Nicaraguan state and its citizens of vital resources for development. </a:t>
            </a:r>
          </a:p>
          <a:p>
            <a:pPr algn="l" defTabSz="182880">
              <a:lnSpc>
                <a:spcPct val="150000"/>
              </a:lnSpc>
              <a:defRPr b="1" sz="920" u="sng">
                <a:latin typeface="Gill Sans MT"/>
                <a:ea typeface="Gill Sans MT"/>
                <a:cs typeface="Gill Sans MT"/>
                <a:sym typeface="Gill Sans MT"/>
              </a:defRPr>
            </a:pPr>
          </a:p>
          <a:p>
            <a:pPr algn="l" defTabSz="182880">
              <a:lnSpc>
                <a:spcPct val="150000"/>
              </a:lnSpc>
              <a:defRPr b="1" sz="920" u="sng">
                <a:latin typeface="Gill Sans MT"/>
                <a:ea typeface="Gill Sans MT"/>
                <a:cs typeface="Gill Sans MT"/>
                <a:sym typeface="Gill Sans MT"/>
              </a:defRPr>
            </a:pPr>
            <a:r>
              <a:t>Venezuela (2)</a:t>
            </a:r>
          </a:p>
          <a:p>
            <a:pPr algn="l" defTabSz="182880">
              <a:lnSpc>
                <a:spcPct val="150000"/>
              </a:lnSpc>
              <a:defRPr sz="920">
                <a:latin typeface="Gill Sans MT"/>
                <a:ea typeface="Gill Sans MT"/>
                <a:cs typeface="Gill Sans MT"/>
                <a:sym typeface="Gill Sans MT"/>
              </a:defRPr>
            </a:pPr>
            <a:r>
              <a:t>Alex Nain Saab Moran and Alvaro Enrique Pulido Vargas a.k.a: German Enrique Rubio Salas; Cuchi. Engaged in serious corruption in Venezuela through his participation in two of Venezuela’s public programmes: the ‘Local Committees for Supply and Production’ (CLAP) and the Great Housing Scheme Venezuela (Spanish acronym: GMVV).  In each case, contracts were improperly granted by public officials to companies owned or controlled by Saab Moran, for the benefit of the official(s) and/or for another person, including Saab Moran himself. In the CLAP programme, basic foodstuffs were provided at highly inflated prices. For GMVV, Saab Moran’s company only delivered a small proportion of the products they had agreed to deliver and for which it had been paid, misappropriating the remainder of the funds. </a:t>
            </a: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a:p>
            <a:pPr algn="l" defTabSz="182880">
              <a:defRPr sz="1080">
                <a:latin typeface="Gill Sans MT"/>
                <a:ea typeface="Gill Sans MT"/>
                <a:cs typeface="Gill Sans MT"/>
                <a:sym typeface="Gill Sans MT"/>
              </a:defRPr>
            </a:pPr>
          </a:p>
        </p:txBody>
      </p:sp>
      <p:pic>
        <p:nvPicPr>
          <p:cNvPr id="189"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90"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91"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92" name="CURRENT UK GAC SANCTIONS"/>
          <p:cNvSpPr txBox="1"/>
          <p:nvPr/>
        </p:nvSpPr>
        <p:spPr>
          <a:xfrm>
            <a:off x="1531287" y="130767"/>
            <a:ext cx="6081426"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800">
                <a:solidFill>
                  <a:schemeClr val="accent2">
                    <a:lumOff val="-2588"/>
                  </a:schemeClr>
                </a:solidFill>
                <a:latin typeface="Gill Sans MT"/>
                <a:ea typeface="Gill Sans MT"/>
                <a:cs typeface="Gill Sans MT"/>
                <a:sym typeface="Gill Sans MT"/>
              </a:defRPr>
            </a:lvl1pPr>
          </a:lstStyle>
          <a:p>
            <a:pPr/>
            <a:r>
              <a:t>CURRENT UK GAC SANCTIONS</a:t>
            </a:r>
          </a:p>
        </p:txBody>
      </p:sp>
      <p:pic>
        <p:nvPicPr>
          <p:cNvPr id="193"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96" name="Title 2"/>
          <p:cNvSpPr txBox="1"/>
          <p:nvPr>
            <p:ph type="ctrTitle"/>
          </p:nvPr>
        </p:nvSpPr>
        <p:spPr>
          <a:xfrm>
            <a:off x="311707" y="744575"/>
            <a:ext cx="8520602" cy="2805000"/>
          </a:xfrm>
          <a:prstGeom prst="rect">
            <a:avLst/>
          </a:prstGeom>
        </p:spPr>
        <p:txBody>
          <a:bodyPr/>
          <a:lstStyle/>
          <a:p>
            <a:pPr algn="l" defTabSz="365760">
              <a:lnSpc>
                <a:spcPct val="136000"/>
              </a:lnSpc>
              <a:spcBef>
                <a:spcPts val="400"/>
              </a:spcBef>
              <a:buClr>
                <a:srgbClr val="9BAFB5"/>
              </a:buClr>
              <a:buFont typeface="Arial"/>
              <a:defRPr sz="1800">
                <a:solidFill>
                  <a:srgbClr val="262626"/>
                </a:solidFill>
                <a:latin typeface="Gill Sans MT"/>
                <a:ea typeface="Gill Sans MT"/>
                <a:cs typeface="Gill Sans MT"/>
                <a:sym typeface="Gill Sans MT"/>
              </a:defRPr>
            </a:pPr>
            <a:r>
              <a:t>Submissions can be sent directly to the FCDO</a:t>
            </a:r>
            <a:endParaRPr sz="1240"/>
          </a:p>
          <a:p>
            <a:pPr algn="l" defTabSz="365760">
              <a:lnSpc>
                <a:spcPct val="136000"/>
              </a:lnSpc>
              <a:spcBef>
                <a:spcPts val="400"/>
              </a:spcBef>
              <a:buClr>
                <a:srgbClr val="9BAFB5"/>
              </a:buClr>
              <a:buFont typeface="Arial"/>
              <a:defRPr sz="1600">
                <a:solidFill>
                  <a:srgbClr val="262626"/>
                </a:solidFill>
                <a:latin typeface="Gill Sans MT"/>
                <a:ea typeface="Gill Sans MT"/>
                <a:cs typeface="Gill Sans MT"/>
                <a:sym typeface="Gill Sans MT"/>
              </a:defRPr>
            </a:pPr>
            <a:r>
              <a:t>Recommended that at a </a:t>
            </a:r>
            <a:r>
              <a:rPr i="1"/>
              <a:t>minimum</a:t>
            </a:r>
            <a:r>
              <a:t> these set out: </a:t>
            </a:r>
            <a:endParaRPr sz="1240"/>
          </a:p>
          <a:p>
            <a:pPr marL="91440" indent="-91440" algn="l" defTabSz="365760">
              <a:lnSpc>
                <a:spcPct val="136000"/>
              </a:lnSpc>
              <a:spcBef>
                <a:spcPts val="400"/>
              </a:spcBef>
              <a:buClr>
                <a:srgbClr val="9BAFB5"/>
              </a:buClr>
              <a:buSzPct val="100000"/>
              <a:buFont typeface="Arial"/>
              <a:defRPr b="1" sz="1600">
                <a:solidFill>
                  <a:srgbClr val="262626"/>
                </a:solidFill>
                <a:latin typeface="Gill Sans MT"/>
                <a:ea typeface="Gill Sans MT"/>
                <a:cs typeface="Gill Sans MT"/>
                <a:sym typeface="Gill Sans MT"/>
              </a:defRPr>
            </a:pPr>
            <a:r>
              <a:t>1. Who is the person?</a:t>
            </a:r>
            <a:endParaRPr sz="1240"/>
          </a:p>
          <a:p>
            <a:pPr lvl="1" indent="91440" defTabSz="365760">
              <a:lnSpc>
                <a:spcPct val="136000"/>
              </a:lnSpc>
              <a:spcBef>
                <a:spcPts val="400"/>
              </a:spcBef>
              <a:defRPr sz="1600">
                <a:solidFill>
                  <a:srgbClr val="262626"/>
                </a:solidFill>
                <a:latin typeface="Gill Sans MT"/>
                <a:ea typeface="Gill Sans MT"/>
                <a:cs typeface="Gill Sans MT"/>
                <a:sym typeface="Gill Sans MT"/>
              </a:defRPr>
            </a:pPr>
            <a:r>
              <a:t>For example, name (including any aliases), title and other identifying information.</a:t>
            </a:r>
            <a:endParaRPr sz="1240"/>
          </a:p>
          <a:p>
            <a:pPr marL="91440" indent="-91440" algn="l" defTabSz="365760">
              <a:lnSpc>
                <a:spcPct val="136000"/>
              </a:lnSpc>
              <a:spcBef>
                <a:spcPts val="400"/>
              </a:spcBef>
              <a:buClr>
                <a:srgbClr val="9BAFB5"/>
              </a:buClr>
              <a:buSzPct val="100000"/>
              <a:buFont typeface="Arial"/>
              <a:defRPr b="1" sz="1600">
                <a:solidFill>
                  <a:srgbClr val="262626"/>
                </a:solidFill>
                <a:latin typeface="Gill Sans MT"/>
                <a:ea typeface="Gill Sans MT"/>
                <a:cs typeface="Gill Sans MT"/>
                <a:sym typeface="Gill Sans MT"/>
              </a:defRPr>
            </a:pPr>
            <a:r>
              <a:t>2. What is the activity that justifies the application of sanctions?</a:t>
            </a:r>
            <a:endParaRPr sz="1240"/>
          </a:p>
          <a:p>
            <a:pPr lvl="1" indent="91440" defTabSz="365760">
              <a:lnSpc>
                <a:spcPct val="136000"/>
              </a:lnSpc>
              <a:spcBef>
                <a:spcPts val="400"/>
              </a:spcBef>
              <a:defRPr sz="1600">
                <a:solidFill>
                  <a:srgbClr val="262626"/>
                </a:solidFill>
                <a:latin typeface="Gill Sans MT"/>
                <a:ea typeface="Gill Sans MT"/>
                <a:cs typeface="Gill Sans MT"/>
                <a:sym typeface="Gill Sans MT"/>
              </a:defRPr>
            </a:pPr>
            <a:r>
              <a:t>Identification of activity that constitutes serious corruption under the Regulations.</a:t>
            </a:r>
            <a:endParaRPr sz="1240"/>
          </a:p>
          <a:p>
            <a:pPr marL="91440" indent="-91440" algn="l" defTabSz="365760">
              <a:lnSpc>
                <a:spcPct val="136000"/>
              </a:lnSpc>
              <a:spcBef>
                <a:spcPts val="400"/>
              </a:spcBef>
              <a:buClr>
                <a:srgbClr val="9BAFB5"/>
              </a:buClr>
              <a:buSzPct val="100000"/>
              <a:buFont typeface="Arial"/>
              <a:defRPr b="1" sz="1600">
                <a:solidFill>
                  <a:srgbClr val="262626"/>
                </a:solidFill>
                <a:latin typeface="Gill Sans MT"/>
                <a:ea typeface="Gill Sans MT"/>
                <a:cs typeface="Gill Sans MT"/>
                <a:sym typeface="Gill Sans MT"/>
              </a:defRPr>
            </a:pPr>
            <a:r>
              <a:t>3. How, and to what extent, is the person involved in the activity?</a:t>
            </a:r>
            <a:endParaRPr sz="2080"/>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a:p>
            <a:pPr marL="91439" indent="-91439" algn="l" defTabSz="365760">
              <a:lnSpc>
                <a:spcPct val="80000"/>
              </a:lnSpc>
              <a:spcBef>
                <a:spcPts val="400"/>
              </a:spcBef>
              <a:buClr>
                <a:srgbClr val="9BAFB5"/>
              </a:buClr>
              <a:buSzPct val="100000"/>
              <a:buFont typeface="Arial"/>
              <a:defRPr sz="1240">
                <a:solidFill>
                  <a:srgbClr val="262626"/>
                </a:solidFill>
                <a:latin typeface="Gill Sans MT"/>
                <a:ea typeface="Gill Sans MT"/>
                <a:cs typeface="Gill Sans MT"/>
                <a:sym typeface="Gill Sans MT"/>
              </a:defRPr>
            </a:pPr>
          </a:p>
        </p:txBody>
      </p:sp>
      <p:pic>
        <p:nvPicPr>
          <p:cNvPr id="197"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98"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99"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200" name="Making an application"/>
          <p:cNvSpPr txBox="1"/>
          <p:nvPr/>
        </p:nvSpPr>
        <p:spPr>
          <a:xfrm>
            <a:off x="2375763" y="194267"/>
            <a:ext cx="439247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400">
                <a:solidFill>
                  <a:schemeClr val="accent2">
                    <a:lumOff val="-2588"/>
                  </a:schemeClr>
                </a:solidFill>
                <a:latin typeface="Gill Sans MT"/>
                <a:ea typeface="Gill Sans MT"/>
                <a:cs typeface="Gill Sans MT"/>
                <a:sym typeface="Gill Sans MT"/>
              </a:defRPr>
            </a:lvl1pPr>
          </a:lstStyle>
          <a:p>
            <a:pPr/>
            <a:r>
              <a:t>Making an application</a:t>
            </a:r>
          </a:p>
        </p:txBody>
      </p:sp>
      <p:pic>
        <p:nvPicPr>
          <p:cNvPr id="201"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204" name="Title 2"/>
          <p:cNvSpPr txBox="1"/>
          <p:nvPr>
            <p:ph type="ctrTitle"/>
          </p:nvPr>
        </p:nvSpPr>
        <p:spPr>
          <a:xfrm>
            <a:off x="311707" y="744575"/>
            <a:ext cx="8520602" cy="2805000"/>
          </a:xfrm>
          <a:prstGeom prst="rect">
            <a:avLst/>
          </a:prstGeom>
        </p:spPr>
        <p:txBody>
          <a:bodyPr/>
          <a:lstStyle/>
          <a:p>
            <a:pPr algn="l" defTabSz="365760">
              <a:lnSpc>
                <a:spcPct val="120000"/>
              </a:lnSpc>
              <a:spcBef>
                <a:spcPts val="400"/>
              </a:spcBef>
              <a:buClr>
                <a:srgbClr val="9BAFB5"/>
              </a:buClr>
              <a:buFont typeface="Arial"/>
              <a:defRPr sz="1880">
                <a:solidFill>
                  <a:srgbClr val="262626"/>
                </a:solidFill>
                <a:latin typeface="Gill Sans MT"/>
                <a:ea typeface="Gill Sans MT"/>
                <a:cs typeface="Gill Sans MT"/>
                <a:sym typeface="Gill Sans MT"/>
              </a:defRPr>
            </a:pPr>
            <a:r>
              <a:t>Consideration of further GAC sanctions:</a:t>
            </a:r>
            <a:endParaRPr sz="1520"/>
          </a:p>
          <a:p>
            <a:pPr marL="137160" indent="-137160" algn="l" defTabSz="365760">
              <a:lnSpc>
                <a:spcPct val="120000"/>
              </a:lnSpc>
              <a:spcBef>
                <a:spcPts val="400"/>
              </a:spcBef>
              <a:buClr>
                <a:srgbClr val="9BAFB5"/>
              </a:buClr>
              <a:buSzPct val="100000"/>
              <a:defRPr sz="1880">
                <a:solidFill>
                  <a:srgbClr val="262626"/>
                </a:solidFill>
                <a:latin typeface="Gill Sans MT"/>
                <a:ea typeface="Gill Sans MT"/>
                <a:cs typeface="Gill Sans MT"/>
                <a:sym typeface="Gill Sans MT"/>
              </a:defRPr>
            </a:pPr>
            <a:r>
              <a:t>HMG’s anti-corruption policy priorities</a:t>
            </a:r>
            <a:endParaRPr sz="1520"/>
          </a:p>
          <a:p>
            <a:pPr marL="137160" indent="-137160" algn="l" defTabSz="365760">
              <a:lnSpc>
                <a:spcPct val="120000"/>
              </a:lnSpc>
              <a:spcBef>
                <a:spcPts val="400"/>
              </a:spcBef>
              <a:buClr>
                <a:srgbClr val="9BAFB5"/>
              </a:buClr>
              <a:buSzPct val="100000"/>
              <a:defRPr sz="1880">
                <a:solidFill>
                  <a:srgbClr val="262626"/>
                </a:solidFill>
                <a:latin typeface="Gill Sans MT"/>
                <a:ea typeface="Gill Sans MT"/>
                <a:cs typeface="Gill Sans MT"/>
                <a:sym typeface="Gill Sans MT"/>
              </a:defRPr>
            </a:pPr>
            <a:r>
              <a:t>The scale, nature and impact of the serious corruption</a:t>
            </a:r>
            <a:endParaRPr sz="1520"/>
          </a:p>
          <a:p>
            <a:pPr marL="137160" indent="-137160" algn="l" defTabSz="365760">
              <a:lnSpc>
                <a:spcPct val="120000"/>
              </a:lnSpc>
              <a:spcBef>
                <a:spcPts val="400"/>
              </a:spcBef>
              <a:buClr>
                <a:srgbClr val="9BAFB5"/>
              </a:buClr>
              <a:buSzPct val="100000"/>
              <a:defRPr sz="1880">
                <a:solidFill>
                  <a:srgbClr val="262626"/>
                </a:solidFill>
                <a:latin typeface="Gill Sans MT"/>
                <a:ea typeface="Gill Sans MT"/>
                <a:cs typeface="Gill Sans MT"/>
                <a:sym typeface="Gill Sans MT"/>
              </a:defRPr>
            </a:pPr>
            <a:r>
              <a:t>The status, connections and activities of the involved person</a:t>
            </a:r>
            <a:endParaRPr sz="1520"/>
          </a:p>
          <a:p>
            <a:pPr marL="137160" indent="-137160" algn="l" defTabSz="365760">
              <a:lnSpc>
                <a:spcPct val="120000"/>
              </a:lnSpc>
              <a:spcBef>
                <a:spcPts val="400"/>
              </a:spcBef>
              <a:buClr>
                <a:srgbClr val="9BAFB5"/>
              </a:buClr>
              <a:buSzPct val="100000"/>
              <a:defRPr sz="1880">
                <a:solidFill>
                  <a:srgbClr val="262626"/>
                </a:solidFill>
                <a:latin typeface="Gill Sans MT"/>
                <a:ea typeface="Gill Sans MT"/>
                <a:cs typeface="Gill Sans MT"/>
                <a:sym typeface="Gill Sans MT"/>
              </a:defRPr>
            </a:pPr>
            <a:r>
              <a:t>Collective international action</a:t>
            </a:r>
            <a:endParaRPr sz="1520"/>
          </a:p>
          <a:p>
            <a:pPr marL="137160" indent="-137160" algn="l" defTabSz="365760">
              <a:lnSpc>
                <a:spcPct val="120000"/>
              </a:lnSpc>
              <a:spcBef>
                <a:spcPts val="400"/>
              </a:spcBef>
              <a:buClr>
                <a:srgbClr val="9BAFB5"/>
              </a:buClr>
              <a:buSzPct val="100000"/>
              <a:defRPr sz="1880">
                <a:solidFill>
                  <a:srgbClr val="262626"/>
                </a:solidFill>
                <a:latin typeface="Gill Sans MT"/>
                <a:ea typeface="Gill Sans MT"/>
                <a:cs typeface="Gill Sans MT"/>
                <a:sym typeface="Gill Sans MT"/>
              </a:defRPr>
            </a:pPr>
            <a:r>
              <a:t>Interaction with law enforcement activities</a:t>
            </a:r>
            <a:endParaRPr sz="1520"/>
          </a:p>
          <a:p>
            <a:pPr marL="137160" indent="-137160" algn="l" defTabSz="365760">
              <a:lnSpc>
                <a:spcPct val="120000"/>
              </a:lnSpc>
              <a:spcBef>
                <a:spcPts val="400"/>
              </a:spcBef>
              <a:buClr>
                <a:srgbClr val="9BAFB5"/>
              </a:buClr>
              <a:buSzPct val="100000"/>
              <a:defRPr sz="1880">
                <a:solidFill>
                  <a:srgbClr val="262626"/>
                </a:solidFill>
                <a:latin typeface="Gill Sans MT"/>
                <a:ea typeface="Gill Sans MT"/>
                <a:cs typeface="Gill Sans MT"/>
                <a:sym typeface="Gill Sans MT"/>
              </a:defRPr>
            </a:pPr>
            <a:r>
              <a:t>Risk of reprisals</a:t>
            </a:r>
            <a:endParaRPr sz="1520"/>
          </a:p>
          <a:p>
            <a:pPr marL="91440" indent="-91440" algn="l" defTabSz="365760">
              <a:lnSpc>
                <a:spcPct val="80000"/>
              </a:lnSpc>
              <a:spcBef>
                <a:spcPts val="400"/>
              </a:spcBef>
              <a:buClr>
                <a:srgbClr val="9BAFB5"/>
              </a:buClr>
              <a:buSzPct val="100000"/>
              <a:buFont typeface="Arial"/>
              <a:defRPr b="1" sz="1520">
                <a:solidFill>
                  <a:srgbClr val="262626"/>
                </a:solidFill>
                <a:latin typeface="Gill Sans MT"/>
                <a:ea typeface="Gill Sans MT"/>
                <a:cs typeface="Gill Sans MT"/>
                <a:sym typeface="Gill Sans MT"/>
              </a:defRPr>
            </a:pPr>
          </a:p>
          <a:p>
            <a:pPr marL="91440" indent="-91440" algn="l" defTabSz="365760">
              <a:lnSpc>
                <a:spcPct val="80000"/>
              </a:lnSpc>
              <a:spcBef>
                <a:spcPts val="400"/>
              </a:spcBef>
              <a:buClr>
                <a:srgbClr val="9BAFB5"/>
              </a:buClr>
              <a:buSzPct val="100000"/>
              <a:buFont typeface="Arial"/>
              <a:defRPr b="1" sz="1520">
                <a:solidFill>
                  <a:srgbClr val="262626"/>
                </a:solidFill>
                <a:latin typeface="Gill Sans MT"/>
                <a:ea typeface="Gill Sans MT"/>
                <a:cs typeface="Gill Sans MT"/>
                <a:sym typeface="Gill Sans MT"/>
              </a:defRPr>
            </a:pPr>
          </a:p>
          <a:p>
            <a:pPr marL="91440" indent="-91440" algn="l" defTabSz="365760">
              <a:lnSpc>
                <a:spcPct val="72000"/>
              </a:lnSpc>
              <a:spcBef>
                <a:spcPts val="400"/>
              </a:spcBef>
              <a:buClr>
                <a:srgbClr val="9BAFB5"/>
              </a:buClr>
              <a:buSzPct val="100000"/>
              <a:buFont typeface="Arial"/>
              <a:defRPr sz="1560">
                <a:solidFill>
                  <a:srgbClr val="262626"/>
                </a:solidFill>
                <a:latin typeface="Gill Sans MT"/>
                <a:ea typeface="Gill Sans MT"/>
                <a:cs typeface="Gill Sans MT"/>
                <a:sym typeface="Gill Sans MT"/>
              </a:defRPr>
            </a:pPr>
          </a:p>
        </p:txBody>
      </p:sp>
      <p:pic>
        <p:nvPicPr>
          <p:cNvPr id="205"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206"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207"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208" name="Making an application"/>
          <p:cNvSpPr txBox="1"/>
          <p:nvPr/>
        </p:nvSpPr>
        <p:spPr>
          <a:xfrm>
            <a:off x="2375763" y="164306"/>
            <a:ext cx="439247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400">
                <a:solidFill>
                  <a:schemeClr val="accent2">
                    <a:lumOff val="-2588"/>
                  </a:schemeClr>
                </a:solidFill>
                <a:latin typeface="Gill Sans MT"/>
                <a:ea typeface="Gill Sans MT"/>
                <a:cs typeface="Gill Sans MT"/>
                <a:sym typeface="Gill Sans MT"/>
              </a:defRPr>
            </a:lvl1pPr>
          </a:lstStyle>
          <a:p>
            <a:pPr/>
            <a:r>
              <a:t>Making an application</a:t>
            </a:r>
          </a:p>
        </p:txBody>
      </p:sp>
      <p:pic>
        <p:nvPicPr>
          <p:cNvPr id="209"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212" name="Title 2"/>
          <p:cNvSpPr txBox="1"/>
          <p:nvPr>
            <p:ph type="ctrTitle"/>
          </p:nvPr>
        </p:nvSpPr>
        <p:spPr>
          <a:xfrm>
            <a:off x="311707" y="744575"/>
            <a:ext cx="8520602" cy="2805000"/>
          </a:xfrm>
          <a:prstGeom prst="rect">
            <a:avLst/>
          </a:prstGeom>
        </p:spPr>
        <p:txBody>
          <a:bodyPr/>
          <a:lstStyle/>
          <a:p>
            <a:pPr algn="l" defTabSz="365760">
              <a:lnSpc>
                <a:spcPct val="135000"/>
              </a:lnSpc>
              <a:spcBef>
                <a:spcPts val="400"/>
              </a:spcBef>
              <a:buClr>
                <a:srgbClr val="9BAFB5"/>
              </a:buClr>
              <a:buFont typeface="Arial"/>
              <a:defRPr b="1" sz="1400">
                <a:solidFill>
                  <a:srgbClr val="262626"/>
                </a:solidFill>
                <a:latin typeface="Gill Sans MT"/>
                <a:ea typeface="Gill Sans MT"/>
                <a:cs typeface="Gill Sans MT"/>
                <a:sym typeface="Gill Sans MT"/>
              </a:defRPr>
            </a:pPr>
            <a:r>
              <a:t>Appeal</a:t>
            </a:r>
            <a:endParaRPr sz="1160"/>
          </a:p>
          <a:p>
            <a:pPr marL="91440" indent="-91440" algn="l" defTabSz="365760">
              <a:lnSpc>
                <a:spcPct val="135000"/>
              </a:lnSpc>
              <a:spcBef>
                <a:spcPts val="400"/>
              </a:spcBef>
              <a:buClr>
                <a:srgbClr val="9BAFB5"/>
              </a:buClr>
              <a:buSzPct val="100000"/>
              <a:buFont typeface="Arial"/>
              <a:defRPr sz="1400">
                <a:solidFill>
                  <a:srgbClr val="262626"/>
                </a:solidFill>
                <a:latin typeface="Gill Sans MT"/>
                <a:ea typeface="Gill Sans MT"/>
                <a:cs typeface="Gill Sans MT"/>
                <a:sym typeface="Gill Sans MT"/>
              </a:defRPr>
            </a:pPr>
            <a:r>
              <a:t>2 automatic rights of appeal for designated persons- ministerial and High Court</a:t>
            </a:r>
            <a:endParaRPr sz="1160"/>
          </a:p>
          <a:p>
            <a:pPr marL="91440" indent="-91440" algn="l" defTabSz="365760">
              <a:lnSpc>
                <a:spcPct val="135000"/>
              </a:lnSpc>
              <a:spcBef>
                <a:spcPts val="400"/>
              </a:spcBef>
              <a:buClr>
                <a:srgbClr val="9BAFB5"/>
              </a:buClr>
              <a:buSzPct val="100000"/>
              <a:buFont typeface="Arial"/>
              <a:defRPr sz="1480">
                <a:solidFill>
                  <a:srgbClr val="262626"/>
                </a:solidFill>
                <a:latin typeface="Gill Sans MT"/>
                <a:ea typeface="Gill Sans MT"/>
                <a:cs typeface="Gill Sans MT"/>
                <a:sym typeface="Gill Sans MT"/>
              </a:defRPr>
            </a:pPr>
          </a:p>
          <a:p>
            <a:pPr algn="l" defTabSz="365760">
              <a:lnSpc>
                <a:spcPct val="135000"/>
              </a:lnSpc>
              <a:spcBef>
                <a:spcPts val="400"/>
              </a:spcBef>
              <a:buClr>
                <a:srgbClr val="9BAFB5"/>
              </a:buClr>
              <a:buFont typeface="Arial"/>
              <a:defRPr b="1" sz="1400">
                <a:solidFill>
                  <a:srgbClr val="262626"/>
                </a:solidFill>
                <a:latin typeface="Gill Sans MT"/>
                <a:ea typeface="Gill Sans MT"/>
                <a:cs typeface="Gill Sans MT"/>
                <a:sym typeface="Gill Sans MT"/>
              </a:defRPr>
            </a:pPr>
            <a:r>
              <a:t>Protection of Sources</a:t>
            </a:r>
            <a:endParaRPr sz="1160"/>
          </a:p>
          <a:p>
            <a:pPr marL="91440" indent="-91440" algn="l" defTabSz="365760">
              <a:lnSpc>
                <a:spcPct val="135000"/>
              </a:lnSpc>
              <a:spcBef>
                <a:spcPts val="400"/>
              </a:spcBef>
              <a:buClr>
                <a:srgbClr val="9BAFB5"/>
              </a:buClr>
              <a:buSzPct val="100000"/>
              <a:buFont typeface="Arial"/>
              <a:defRPr sz="1400">
                <a:solidFill>
                  <a:srgbClr val="262626"/>
                </a:solidFill>
                <a:latin typeface="Gill Sans MT"/>
                <a:ea typeface="Gill Sans MT"/>
                <a:cs typeface="Gill Sans MT"/>
                <a:sym typeface="Gill Sans MT"/>
              </a:defRPr>
            </a:pPr>
            <a:r>
              <a:t>Not 100% guaranteed</a:t>
            </a:r>
            <a:endParaRPr sz="1160"/>
          </a:p>
          <a:p>
            <a:pPr marL="91440" indent="-91440" algn="l" defTabSz="365760">
              <a:lnSpc>
                <a:spcPct val="135000"/>
              </a:lnSpc>
              <a:spcBef>
                <a:spcPts val="400"/>
              </a:spcBef>
              <a:buClr>
                <a:srgbClr val="9BAFB5"/>
              </a:buClr>
              <a:buSzPct val="100000"/>
              <a:buFont typeface="Arial"/>
              <a:defRPr sz="1400">
                <a:solidFill>
                  <a:srgbClr val="262626"/>
                </a:solidFill>
                <a:latin typeface="Gill Sans MT"/>
                <a:ea typeface="Gill Sans MT"/>
                <a:cs typeface="Gill Sans MT"/>
                <a:sym typeface="Gill Sans MT"/>
              </a:defRPr>
            </a:pPr>
            <a:r>
              <a:t>GDPR, FOI, High Court</a:t>
            </a:r>
            <a:endParaRPr sz="1160"/>
          </a:p>
          <a:p>
            <a:pPr marL="91440" indent="-91440" algn="l" defTabSz="365760">
              <a:lnSpc>
                <a:spcPct val="135000"/>
              </a:lnSpc>
              <a:spcBef>
                <a:spcPts val="400"/>
              </a:spcBef>
              <a:buClr>
                <a:srgbClr val="9BAFB5"/>
              </a:buClr>
              <a:buSzPct val="100000"/>
              <a:buFont typeface="Arial"/>
              <a:defRPr sz="1400">
                <a:solidFill>
                  <a:srgbClr val="262626"/>
                </a:solidFill>
                <a:latin typeface="Gill Sans MT"/>
                <a:ea typeface="Gill Sans MT"/>
                <a:cs typeface="Gill Sans MT"/>
                <a:sym typeface="Gill Sans MT"/>
              </a:defRPr>
            </a:pPr>
            <a:r>
              <a:t>Measures in place to limit disclosure </a:t>
            </a:r>
            <a:endParaRPr sz="1160"/>
          </a:p>
          <a:p>
            <a:pPr marL="91440" indent="-91440" algn="l" defTabSz="365760">
              <a:lnSpc>
                <a:spcPct val="135000"/>
              </a:lnSpc>
              <a:spcBef>
                <a:spcPts val="400"/>
              </a:spcBef>
              <a:buClr>
                <a:srgbClr val="9BAFB5"/>
              </a:buClr>
              <a:buSzPct val="100000"/>
              <a:buFont typeface="Arial"/>
              <a:defRPr sz="1400">
                <a:solidFill>
                  <a:srgbClr val="262626"/>
                </a:solidFill>
                <a:latin typeface="Gill Sans MT"/>
                <a:ea typeface="Gill Sans MT"/>
                <a:cs typeface="Gill Sans MT"/>
                <a:sym typeface="Gill Sans MT"/>
              </a:defRPr>
            </a:pPr>
            <a:r>
              <a:t>Open-Source information recommended</a:t>
            </a:r>
            <a:endParaRPr sz="1160"/>
          </a:p>
          <a:p>
            <a:pPr marL="91440" indent="-91440" algn="l" defTabSz="365760">
              <a:lnSpc>
                <a:spcPct val="90000"/>
              </a:lnSpc>
              <a:spcBef>
                <a:spcPts val="400"/>
              </a:spcBef>
              <a:buClr>
                <a:srgbClr val="9BAFB5"/>
              </a:buClr>
              <a:buSzPct val="100000"/>
              <a:buFont typeface="Arial"/>
              <a:defRPr b="1" sz="1160">
                <a:solidFill>
                  <a:srgbClr val="262626"/>
                </a:solidFill>
                <a:latin typeface="Gill Sans MT"/>
                <a:ea typeface="Gill Sans MT"/>
                <a:cs typeface="Gill Sans MT"/>
                <a:sym typeface="Gill Sans MT"/>
              </a:defRPr>
            </a:pPr>
          </a:p>
          <a:p>
            <a:pPr marL="91440" indent="-91440" algn="l" defTabSz="365760">
              <a:lnSpc>
                <a:spcPct val="90000"/>
              </a:lnSpc>
              <a:spcBef>
                <a:spcPts val="400"/>
              </a:spcBef>
              <a:buClr>
                <a:srgbClr val="9BAFB5"/>
              </a:buClr>
              <a:buSzPct val="100000"/>
              <a:buFont typeface="Arial"/>
              <a:defRPr b="1" sz="1160">
                <a:solidFill>
                  <a:srgbClr val="262626"/>
                </a:solidFill>
                <a:latin typeface="Gill Sans MT"/>
                <a:ea typeface="Gill Sans MT"/>
                <a:cs typeface="Gill Sans MT"/>
                <a:sym typeface="Gill Sans MT"/>
              </a:defRPr>
            </a:pPr>
          </a:p>
          <a:p>
            <a:pPr marL="91439" indent="-91439" algn="l" defTabSz="365760">
              <a:lnSpc>
                <a:spcPct val="81000"/>
              </a:lnSpc>
              <a:spcBef>
                <a:spcPts val="400"/>
              </a:spcBef>
              <a:buClr>
                <a:srgbClr val="9BAFB5"/>
              </a:buClr>
              <a:buSzPct val="100000"/>
              <a:buFont typeface="Arial"/>
              <a:defRPr sz="1200">
                <a:solidFill>
                  <a:srgbClr val="262626"/>
                </a:solidFill>
                <a:latin typeface="Gill Sans MT"/>
                <a:ea typeface="Gill Sans MT"/>
                <a:cs typeface="Gill Sans MT"/>
                <a:sym typeface="Gill Sans MT"/>
              </a:defRPr>
            </a:pPr>
          </a:p>
        </p:txBody>
      </p:sp>
      <p:pic>
        <p:nvPicPr>
          <p:cNvPr id="213"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214"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215"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216" name="Source protection and appeals"/>
          <p:cNvSpPr txBox="1"/>
          <p:nvPr/>
        </p:nvSpPr>
        <p:spPr>
          <a:xfrm>
            <a:off x="1345803" y="164306"/>
            <a:ext cx="6396495"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400">
                <a:solidFill>
                  <a:schemeClr val="accent2">
                    <a:lumOff val="-2588"/>
                  </a:schemeClr>
                </a:solidFill>
                <a:latin typeface="Gill Sans MT"/>
                <a:ea typeface="Gill Sans MT"/>
                <a:cs typeface="Gill Sans MT"/>
                <a:sym typeface="Gill Sans MT"/>
              </a:defRPr>
            </a:lvl1pPr>
          </a:lstStyle>
          <a:p>
            <a:pPr/>
            <a:r>
              <a:t>Source protection and appeals</a:t>
            </a:r>
          </a:p>
        </p:txBody>
      </p:sp>
      <p:pic>
        <p:nvPicPr>
          <p:cNvPr id="217"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pic>
        <p:nvPicPr>
          <p:cNvPr id="220"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221"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222" name="Picture 9" descr="Picture 9"/>
          <p:cNvPicPr>
            <a:picLocks noChangeAspect="1"/>
          </p:cNvPicPr>
          <p:nvPr/>
        </p:nvPicPr>
        <p:blipFill>
          <a:blip r:embed="rId4">
            <a:extLst/>
          </a:blip>
          <a:stretch>
            <a:fillRect/>
          </a:stretch>
        </p:blipFill>
        <p:spPr>
          <a:xfrm>
            <a:off x="8190792" y="3884834"/>
            <a:ext cx="641516" cy="683529"/>
          </a:xfrm>
          <a:prstGeom prst="rect">
            <a:avLst/>
          </a:prstGeom>
          <a:ln w="12700">
            <a:miter lim="400000"/>
          </a:ln>
        </p:spPr>
      </p:pic>
      <p:sp>
        <p:nvSpPr>
          <p:cNvPr id="223" name="UK GAC Applicable?"/>
          <p:cNvSpPr txBox="1"/>
          <p:nvPr/>
        </p:nvSpPr>
        <p:spPr>
          <a:xfrm>
            <a:off x="2588333" y="181567"/>
            <a:ext cx="3967334" cy="47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500">
                <a:solidFill>
                  <a:srgbClr val="262626"/>
                </a:solidFill>
                <a:latin typeface="Gill Sans MT"/>
                <a:ea typeface="Gill Sans MT"/>
                <a:cs typeface="Gill Sans MT"/>
                <a:sym typeface="Gill Sans MT"/>
              </a:defRPr>
            </a:lvl1pPr>
          </a:lstStyle>
          <a:p>
            <a:pPr/>
            <a:r>
              <a:t>UK GAC Applicable?</a:t>
            </a:r>
          </a:p>
        </p:txBody>
      </p:sp>
      <p:sp>
        <p:nvSpPr>
          <p:cNvPr id="224" name="TextBox 6"/>
          <p:cNvSpPr txBox="1"/>
          <p:nvPr/>
        </p:nvSpPr>
        <p:spPr>
          <a:xfrm>
            <a:off x="36848" y="914285"/>
            <a:ext cx="1750547" cy="110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300">
                <a:solidFill>
                  <a:srgbClr val="0070C0"/>
                </a:solidFill>
                <a:latin typeface="Gill Sans MT"/>
                <a:ea typeface="Gill Sans MT"/>
                <a:cs typeface="Gill Sans MT"/>
                <a:sym typeface="Gill Sans MT"/>
              </a:defRPr>
            </a:pPr>
            <a:r>
              <a:t>Entity</a:t>
            </a:r>
          </a:p>
          <a:p>
            <a:pPr defTabSz="457200">
              <a:defRPr b="1" sz="1300">
                <a:solidFill>
                  <a:srgbClr val="0070C0"/>
                </a:solidFill>
                <a:latin typeface="Gill Sans MT"/>
                <a:ea typeface="Gill Sans MT"/>
                <a:cs typeface="Gill Sans MT"/>
                <a:sym typeface="Gill Sans MT"/>
              </a:defRPr>
            </a:pPr>
          </a:p>
          <a:p>
            <a:pPr marL="285750" indent="-285750" defTabSz="457200">
              <a:buSzPct val="100000"/>
              <a:buChar char="❑"/>
              <a:defRPr sz="1300">
                <a:latin typeface="Gill Sans MT"/>
                <a:ea typeface="Gill Sans MT"/>
                <a:cs typeface="Gill Sans MT"/>
                <a:sym typeface="Gill Sans MT"/>
              </a:defRPr>
            </a:pPr>
            <a:r>
              <a:t>Person</a:t>
            </a:r>
          </a:p>
          <a:p>
            <a:pPr marL="285750" indent="-285750" defTabSz="457200">
              <a:buSzPct val="100000"/>
              <a:buChar char="❑"/>
              <a:defRPr sz="1300">
                <a:latin typeface="Gill Sans MT"/>
                <a:ea typeface="Gill Sans MT"/>
                <a:cs typeface="Gill Sans MT"/>
                <a:sym typeface="Gill Sans MT"/>
              </a:defRPr>
            </a:pPr>
            <a:r>
              <a:t>Company</a:t>
            </a:r>
          </a:p>
          <a:p>
            <a:pPr marL="285750" indent="-285750" defTabSz="457200">
              <a:buSzPct val="100000"/>
              <a:buChar char="❑"/>
              <a:defRPr sz="1300">
                <a:latin typeface="Gill Sans MT"/>
                <a:ea typeface="Gill Sans MT"/>
                <a:cs typeface="Gill Sans MT"/>
                <a:sym typeface="Gill Sans MT"/>
              </a:defRPr>
            </a:pPr>
            <a:r>
              <a:t>Organisation</a:t>
            </a:r>
          </a:p>
        </p:txBody>
      </p:sp>
      <p:sp>
        <p:nvSpPr>
          <p:cNvPr id="225" name="Corruption…"/>
          <p:cNvSpPr txBox="1"/>
          <p:nvPr>
            <p:ph type="subTitle" sz="quarter" idx="1"/>
          </p:nvPr>
        </p:nvSpPr>
        <p:spPr>
          <a:xfrm>
            <a:off x="1504279" y="905834"/>
            <a:ext cx="2050479" cy="1458901"/>
          </a:xfrm>
          <a:prstGeom prst="rect">
            <a:avLst/>
          </a:prstGeom>
        </p:spPr>
        <p:txBody>
          <a:bodyPr lIns="45719" tIns="45719" rIns="45719" bIns="45719"/>
          <a:lstStyle/>
          <a:p>
            <a:pPr marL="0" indent="0" algn="l">
              <a:spcBef>
                <a:spcPts val="1000"/>
              </a:spcBef>
              <a:buClr>
                <a:srgbClr val="9BAFB5"/>
              </a:buClr>
              <a:buFont typeface="Arial"/>
              <a:defRPr b="1" sz="1300">
                <a:solidFill>
                  <a:srgbClr val="0070C0"/>
                </a:solidFill>
                <a:latin typeface="Gill Sans MT"/>
                <a:ea typeface="Gill Sans MT"/>
                <a:cs typeface="Gill Sans MT"/>
                <a:sym typeface="Gill Sans MT"/>
              </a:defRPr>
            </a:pPr>
            <a:r>
              <a:t>Corruption</a:t>
            </a:r>
          </a:p>
          <a:p>
            <a:pPr marL="228600" indent="-228600" algn="l">
              <a:spcBef>
                <a:spcPts val="1000"/>
              </a:spcBef>
              <a:buClr>
                <a:srgbClr val="9BAFB5"/>
              </a:buClr>
              <a:buSzPct val="100000"/>
              <a:buChar char="❑"/>
              <a:defRPr sz="1300">
                <a:solidFill>
                  <a:srgbClr val="262626"/>
                </a:solidFill>
                <a:latin typeface="Gill Sans MT"/>
                <a:ea typeface="Gill Sans MT"/>
                <a:cs typeface="Gill Sans MT"/>
                <a:sym typeface="Gill Sans MT"/>
              </a:defRPr>
            </a:pPr>
            <a:r>
              <a:t>Bribery</a:t>
            </a:r>
          </a:p>
          <a:p>
            <a:pPr marL="228600" indent="-228600" algn="l">
              <a:spcBef>
                <a:spcPts val="1000"/>
              </a:spcBef>
              <a:buClr>
                <a:srgbClr val="9BAFB5"/>
              </a:buClr>
              <a:buSzPct val="100000"/>
              <a:buChar char="❑"/>
              <a:defRPr sz="1300">
                <a:solidFill>
                  <a:srgbClr val="262626"/>
                </a:solidFill>
                <a:latin typeface="Gill Sans MT"/>
                <a:ea typeface="Gill Sans MT"/>
                <a:cs typeface="Gill Sans MT"/>
                <a:sym typeface="Gill Sans MT"/>
              </a:defRPr>
            </a:pPr>
            <a:r>
              <a:t>Misappropriation of Property</a:t>
            </a:r>
          </a:p>
        </p:txBody>
      </p:sp>
      <p:sp>
        <p:nvSpPr>
          <p:cNvPr id="226" name="TextBox 4"/>
          <p:cNvSpPr txBox="1"/>
          <p:nvPr/>
        </p:nvSpPr>
        <p:spPr>
          <a:xfrm>
            <a:off x="3323047" y="917451"/>
            <a:ext cx="2713662" cy="334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300">
                <a:solidFill>
                  <a:srgbClr val="0070C0"/>
                </a:solidFill>
                <a:latin typeface="Gill Sans MT"/>
                <a:ea typeface="Gill Sans MT"/>
                <a:cs typeface="Gill Sans MT"/>
                <a:sym typeface="Gill Sans MT"/>
              </a:defRPr>
            </a:pPr>
            <a:r>
              <a:t>Involvement</a:t>
            </a:r>
          </a:p>
          <a:p>
            <a:pPr marL="285750" indent="-285750" defTabSz="457200">
              <a:buSzPct val="100000"/>
              <a:buChar char="❑"/>
              <a:defRPr sz="1300">
                <a:latin typeface="Gill Sans MT"/>
                <a:ea typeface="Gill Sans MT"/>
                <a:cs typeface="Gill Sans MT"/>
                <a:sym typeface="Gill Sans MT"/>
              </a:defRPr>
            </a:pPr>
            <a:r>
              <a:t>Responsible for or engages in</a:t>
            </a:r>
          </a:p>
          <a:p>
            <a:pPr marL="285750" indent="-285750" defTabSz="457200">
              <a:buSzPct val="100000"/>
              <a:buChar char="❑"/>
              <a:defRPr sz="1300">
                <a:latin typeface="Gill Sans MT"/>
                <a:ea typeface="Gill Sans MT"/>
                <a:cs typeface="Gill Sans MT"/>
                <a:sym typeface="Gill Sans MT"/>
              </a:defRPr>
            </a:pPr>
            <a:r>
              <a:t>Facilitates or provides support </a:t>
            </a:r>
          </a:p>
          <a:p>
            <a:pPr marL="285750" indent="-285750" defTabSz="457200">
              <a:buSzPct val="100000"/>
              <a:buChar char="❑"/>
              <a:defRPr sz="1300">
                <a:latin typeface="Gill Sans MT"/>
                <a:ea typeface="Gill Sans MT"/>
                <a:cs typeface="Gill Sans MT"/>
                <a:sym typeface="Gill Sans MT"/>
              </a:defRPr>
            </a:pPr>
            <a:r>
              <a:t>Profits financially or obtains any other benefit conceals or disguises</a:t>
            </a:r>
          </a:p>
          <a:p>
            <a:pPr marL="285750" indent="-285750" defTabSz="457200">
              <a:buSzPct val="100000"/>
              <a:buChar char="❑"/>
              <a:defRPr sz="1300">
                <a:latin typeface="Gill Sans MT"/>
                <a:ea typeface="Gill Sans MT"/>
                <a:cs typeface="Gill Sans MT"/>
                <a:sym typeface="Gill Sans MT"/>
              </a:defRPr>
            </a:pPr>
            <a:r>
              <a:t>Transfers or converts, profit or proceeds from such conduct</a:t>
            </a:r>
          </a:p>
          <a:p>
            <a:pPr marL="285750" indent="-285750" defTabSz="457200">
              <a:buSzPct val="100000"/>
              <a:buChar char="❑"/>
              <a:defRPr sz="1300">
                <a:latin typeface="Gill Sans MT"/>
                <a:ea typeface="Gill Sans MT"/>
                <a:cs typeface="Gill Sans MT"/>
                <a:sym typeface="Gill Sans MT"/>
              </a:defRPr>
            </a:pPr>
            <a:r>
              <a:t>Intentionally or recklessly fails to investigate or prosecute </a:t>
            </a:r>
          </a:p>
          <a:p>
            <a:pPr marL="285750" indent="-285750" defTabSz="457200">
              <a:buSzPct val="100000"/>
              <a:buChar char="❑"/>
              <a:defRPr sz="1300">
                <a:latin typeface="Gill Sans MT"/>
                <a:ea typeface="Gill Sans MT"/>
                <a:cs typeface="Gill Sans MT"/>
                <a:sym typeface="Gill Sans MT"/>
              </a:defRPr>
            </a:pPr>
            <a:r>
              <a:t>Uses threats, intimidation or physical force</a:t>
            </a:r>
          </a:p>
          <a:p>
            <a:pPr marL="285750" indent="-285750" defTabSz="457200">
              <a:buSzPct val="100000"/>
              <a:buChar char="❑"/>
              <a:defRPr sz="1300">
                <a:latin typeface="Gill Sans MT"/>
                <a:ea typeface="Gill Sans MT"/>
                <a:cs typeface="Gill Sans MT"/>
                <a:sym typeface="Gill Sans MT"/>
              </a:defRPr>
            </a:pPr>
            <a:r>
              <a:t>Contravenes provisions in the Regulations</a:t>
            </a:r>
          </a:p>
          <a:p>
            <a:pPr defTabSz="457200">
              <a:defRPr sz="1300">
                <a:latin typeface="Gill Sans MT"/>
                <a:ea typeface="Gill Sans MT"/>
                <a:cs typeface="Gill Sans MT"/>
                <a:sym typeface="Gill Sans MT"/>
              </a:defRPr>
            </a:pPr>
          </a:p>
        </p:txBody>
      </p:sp>
      <p:sp>
        <p:nvSpPr>
          <p:cNvPr id="227" name="TextBox 5"/>
          <p:cNvSpPr txBox="1"/>
          <p:nvPr/>
        </p:nvSpPr>
        <p:spPr>
          <a:xfrm>
            <a:off x="6198979" y="917451"/>
            <a:ext cx="2050479" cy="334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300">
                <a:solidFill>
                  <a:srgbClr val="0070C0"/>
                </a:solidFill>
                <a:latin typeface="Gill Sans MT"/>
                <a:ea typeface="Gill Sans MT"/>
                <a:cs typeface="Gill Sans MT"/>
                <a:sym typeface="Gill Sans MT"/>
              </a:defRPr>
            </a:pPr>
            <a:r>
              <a:t>Policy</a:t>
            </a:r>
          </a:p>
          <a:p>
            <a:pPr marL="342899" indent="-342899" defTabSz="457200">
              <a:buSzPct val="100000"/>
              <a:buChar char="❑"/>
              <a:defRPr sz="1200">
                <a:latin typeface="Gill Sans MT"/>
                <a:ea typeface="Gill Sans MT"/>
                <a:cs typeface="Gill Sans MT"/>
                <a:sym typeface="Gill Sans MT"/>
              </a:defRPr>
            </a:pPr>
            <a:r>
              <a:t>HMG </a:t>
            </a:r>
            <a:r>
              <a:rPr sz="1300"/>
              <a:t>HMG’s anti-corruption policy priorities</a:t>
            </a:r>
            <a:endParaRPr sz="1300"/>
          </a:p>
          <a:p>
            <a:pPr marL="342899" indent="-342899" defTabSz="457200">
              <a:buSzPct val="100000"/>
              <a:buChar char="❑"/>
              <a:defRPr sz="1300">
                <a:latin typeface="Gill Sans MT"/>
                <a:ea typeface="Gill Sans MT"/>
                <a:cs typeface="Gill Sans MT"/>
                <a:sym typeface="Gill Sans MT"/>
              </a:defRPr>
            </a:pPr>
            <a:r>
              <a:t>The scale, nature and impact of the serious corruption</a:t>
            </a:r>
          </a:p>
          <a:p>
            <a:pPr marL="342899" indent="-342899" defTabSz="457200">
              <a:buSzPct val="100000"/>
              <a:buChar char="❑"/>
              <a:defRPr sz="1300">
                <a:latin typeface="Gill Sans MT"/>
                <a:ea typeface="Gill Sans MT"/>
                <a:cs typeface="Gill Sans MT"/>
                <a:sym typeface="Gill Sans MT"/>
              </a:defRPr>
            </a:pPr>
            <a:r>
              <a:t>The status, connections and activities of the involved person</a:t>
            </a:r>
          </a:p>
          <a:p>
            <a:pPr marL="342899" indent="-342899" defTabSz="457200">
              <a:buSzPct val="100000"/>
              <a:buChar char="❑"/>
              <a:defRPr sz="1300">
                <a:latin typeface="Gill Sans MT"/>
                <a:ea typeface="Gill Sans MT"/>
                <a:cs typeface="Gill Sans MT"/>
                <a:sym typeface="Gill Sans MT"/>
              </a:defRPr>
            </a:pPr>
            <a:r>
              <a:t>Collective international action</a:t>
            </a:r>
          </a:p>
          <a:p>
            <a:pPr marL="342899" indent="-342899" defTabSz="457200">
              <a:buSzPct val="100000"/>
              <a:buChar char="❑"/>
              <a:defRPr sz="1300">
                <a:latin typeface="Gill Sans MT"/>
                <a:ea typeface="Gill Sans MT"/>
                <a:cs typeface="Gill Sans MT"/>
                <a:sym typeface="Gill Sans MT"/>
              </a:defRPr>
            </a:pPr>
            <a:r>
              <a:t>Interaction with law enforcement activities</a:t>
            </a:r>
          </a:p>
          <a:p>
            <a:pPr marL="342899" indent="-342899" defTabSz="457200">
              <a:buSzPct val="100000"/>
              <a:buChar char="❑"/>
              <a:defRPr sz="1300">
                <a:latin typeface="Gill Sans MT"/>
                <a:ea typeface="Gill Sans MT"/>
                <a:cs typeface="Gill Sans MT"/>
                <a:sym typeface="Gill Sans MT"/>
              </a:defRPr>
            </a:pPr>
            <a:r>
              <a:t>Risk of reprisals</a:t>
            </a:r>
          </a:p>
        </p:txBody>
      </p:sp>
      <p:pic>
        <p:nvPicPr>
          <p:cNvPr id="228" name="ILP_logo_Colour_Full.png" descr="ILP_logo_Colour_Full.png"/>
          <p:cNvPicPr>
            <a:picLocks noChangeAspect="1"/>
          </p:cNvPicPr>
          <p:nvPr/>
        </p:nvPicPr>
        <p:blipFill>
          <a:blip r:embed="rId5">
            <a:extLst/>
          </a:blip>
          <a:stretch>
            <a:fillRect/>
          </a:stretch>
        </p:blipFill>
        <p:spPr>
          <a:xfrm>
            <a:off x="7282533" y="121750"/>
            <a:ext cx="1750546" cy="59207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231" name="Title 2"/>
          <p:cNvSpPr txBox="1"/>
          <p:nvPr>
            <p:ph type="ctrTitle"/>
          </p:nvPr>
        </p:nvSpPr>
        <p:spPr>
          <a:xfrm>
            <a:off x="2911657" y="762455"/>
            <a:ext cx="3951258" cy="3667498"/>
          </a:xfrm>
          <a:prstGeom prst="rect">
            <a:avLst/>
          </a:prstGeom>
        </p:spPr>
        <p:txBody>
          <a:bodyPr/>
          <a:lstStyle/>
          <a:p>
            <a:pPr algn="l" defTabSz="868680">
              <a:lnSpc>
                <a:spcPct val="150000"/>
              </a:lnSpc>
              <a:spcBef>
                <a:spcPts val="900"/>
              </a:spcBef>
              <a:buClr>
                <a:srgbClr val="9BAFB5"/>
              </a:buClr>
              <a:buFont typeface="Arial"/>
              <a:defRPr b="1" sz="2185">
                <a:solidFill>
                  <a:srgbClr val="262626"/>
                </a:solidFill>
                <a:latin typeface="Gill Sans MT"/>
                <a:ea typeface="Gill Sans MT"/>
                <a:cs typeface="Gill Sans MT"/>
                <a:sym typeface="Gill Sans MT"/>
              </a:defRPr>
            </a:pPr>
            <a:r>
              <a:t>Oliver Windridge</a:t>
            </a:r>
          </a:p>
          <a:p>
            <a:pPr algn="l" defTabSz="868680">
              <a:lnSpc>
                <a:spcPct val="150000"/>
              </a:lnSpc>
              <a:spcBef>
                <a:spcPts val="900"/>
              </a:spcBef>
              <a:buClr>
                <a:srgbClr val="9BAFB5"/>
              </a:buClr>
              <a:buFont typeface="Arial"/>
              <a:defRPr b="1" sz="2185">
                <a:solidFill>
                  <a:srgbClr val="0070C0"/>
                </a:solidFill>
                <a:latin typeface="Gill Sans MT"/>
                <a:ea typeface="Gill Sans MT"/>
                <a:cs typeface="Gill Sans MT"/>
                <a:sym typeface="Gill Sans MT"/>
              </a:defRPr>
            </a:pPr>
            <a:r>
              <a:t>rights: </a:t>
            </a:r>
            <a:r>
              <a:rPr>
                <a:solidFill>
                  <a:srgbClr val="FFC000"/>
                </a:solidFill>
              </a:rPr>
              <a:t>applied</a:t>
            </a:r>
            <a:endParaRPr>
              <a:solidFill>
                <a:srgbClr val="FFC000"/>
              </a:solidFill>
            </a:endParaRPr>
          </a:p>
          <a:p>
            <a:pPr algn="l" defTabSz="868680">
              <a:lnSpc>
                <a:spcPct val="150000"/>
              </a:lnSpc>
              <a:spcBef>
                <a:spcPts val="900"/>
              </a:spcBef>
              <a:buClr>
                <a:srgbClr val="9BAFB5"/>
              </a:buClr>
              <a:buFont typeface="Arial"/>
              <a:defRPr b="1" sz="1615">
                <a:solidFill>
                  <a:srgbClr val="262626"/>
                </a:solidFill>
                <a:latin typeface="Gill Sans MT"/>
                <a:ea typeface="Gill Sans MT"/>
                <a:cs typeface="Gill Sans MT"/>
                <a:sym typeface="Gill Sans MT"/>
              </a:defRPr>
            </a:pPr>
            <a:r>
              <a:t>Email: </a:t>
            </a:r>
            <a:r>
              <a:rPr u="sng">
                <a:solidFill>
                  <a:srgbClr val="00B0F0"/>
                </a:solidFill>
                <a:uFill>
                  <a:solidFill>
                    <a:srgbClr val="00B0F0"/>
                  </a:solidFill>
                </a:uFill>
                <a:hlinkClick r:id="rId2" invalidUrl="" action="" tgtFrame="" tooltip="" history="1" highlightClick="0" endSnd="0"/>
              </a:rPr>
              <a:t>rights.applied@protonmail.com</a:t>
            </a:r>
          </a:p>
          <a:p>
            <a:pPr algn="l" defTabSz="868680">
              <a:lnSpc>
                <a:spcPct val="150000"/>
              </a:lnSpc>
              <a:spcBef>
                <a:spcPts val="900"/>
              </a:spcBef>
              <a:buClr>
                <a:srgbClr val="9BAFB5"/>
              </a:buClr>
              <a:buFont typeface="Arial"/>
              <a:defRPr b="1" sz="1615">
                <a:solidFill>
                  <a:srgbClr val="262626"/>
                </a:solidFill>
                <a:latin typeface="Gill Sans MT"/>
                <a:ea typeface="Gill Sans MT"/>
                <a:cs typeface="Gill Sans MT"/>
                <a:sym typeface="Gill Sans MT"/>
              </a:defRPr>
            </a:pPr>
            <a:r>
              <a:t>Twitter: @oliverwindridge  </a:t>
            </a:r>
          </a:p>
          <a:p>
            <a:pPr algn="l" defTabSz="868680">
              <a:lnSpc>
                <a:spcPct val="150000"/>
              </a:lnSpc>
              <a:spcBef>
                <a:spcPts val="900"/>
              </a:spcBef>
              <a:buClr>
                <a:srgbClr val="9BAFB5"/>
              </a:buClr>
              <a:buFont typeface="Arial"/>
              <a:defRPr b="1" sz="1615">
                <a:solidFill>
                  <a:srgbClr val="262626"/>
                </a:solidFill>
                <a:latin typeface="Gill Sans MT"/>
                <a:ea typeface="Gill Sans MT"/>
                <a:cs typeface="Gill Sans MT"/>
                <a:sym typeface="Gill Sans MT"/>
              </a:defRPr>
            </a:pPr>
          </a:p>
          <a:p>
            <a:pPr algn="l" defTabSz="868680">
              <a:lnSpc>
                <a:spcPct val="150000"/>
              </a:lnSpc>
              <a:spcBef>
                <a:spcPts val="900"/>
              </a:spcBef>
              <a:buClr>
                <a:srgbClr val="9BAFB5"/>
              </a:buClr>
              <a:buFont typeface="Arial"/>
              <a:defRPr b="1" sz="1615">
                <a:solidFill>
                  <a:srgbClr val="262626"/>
                </a:solidFill>
                <a:latin typeface="Gill Sans MT"/>
                <a:ea typeface="Gill Sans MT"/>
                <a:cs typeface="Gill Sans MT"/>
                <a:sym typeface="Gill Sans MT"/>
              </a:defRPr>
            </a:pPr>
            <a:r>
              <a:t>UK Anti-Corruption Coalition</a:t>
            </a:r>
          </a:p>
          <a:p>
            <a:pPr algn="l" defTabSz="868680">
              <a:lnSpc>
                <a:spcPct val="150000"/>
              </a:lnSpc>
              <a:spcBef>
                <a:spcPts val="900"/>
              </a:spcBef>
              <a:buClr>
                <a:srgbClr val="9BAFB5"/>
              </a:buClr>
              <a:buFont typeface="Arial"/>
              <a:defRPr b="1" sz="1615">
                <a:solidFill>
                  <a:srgbClr val="262626"/>
                </a:solidFill>
                <a:latin typeface="Gill Sans MT"/>
                <a:ea typeface="Gill Sans MT"/>
                <a:cs typeface="Gill Sans MT"/>
                <a:sym typeface="Gill Sans MT"/>
              </a:defRPr>
            </a:pPr>
            <a:r>
              <a:rPr u="sng">
                <a:solidFill>
                  <a:srgbClr val="00B0F0"/>
                </a:solidFill>
                <a:uFill>
                  <a:solidFill>
                    <a:srgbClr val="00B0F0"/>
                  </a:solidFill>
                </a:uFill>
                <a:hlinkClick r:id="rId3" invalidUrl="" action="" tgtFrame="" tooltip="" history="1" highlightClick="0" endSnd="0"/>
              </a:rPr>
              <a:t>www.ukanticorruptioncoalition.org</a:t>
            </a:r>
            <a:r>
              <a:t> </a:t>
            </a:r>
          </a:p>
        </p:txBody>
      </p:sp>
      <p:pic>
        <p:nvPicPr>
          <p:cNvPr id="232" name="Picture 7" descr="Picture 7"/>
          <p:cNvPicPr>
            <a:picLocks noChangeAspect="1"/>
          </p:cNvPicPr>
          <p:nvPr/>
        </p:nvPicPr>
        <p:blipFill>
          <a:blip r:embed="rId4">
            <a:extLst/>
          </a:blip>
          <a:stretch>
            <a:fillRect/>
          </a:stretch>
        </p:blipFill>
        <p:spPr>
          <a:xfrm>
            <a:off x="201699" y="3670103"/>
            <a:ext cx="1092229" cy="868297"/>
          </a:xfrm>
          <a:prstGeom prst="rect">
            <a:avLst/>
          </a:prstGeom>
          <a:ln w="12700">
            <a:miter lim="400000"/>
          </a:ln>
        </p:spPr>
      </p:pic>
      <p:pic>
        <p:nvPicPr>
          <p:cNvPr id="233" name="Picture 8" descr="Picture 8"/>
          <p:cNvPicPr>
            <a:picLocks noChangeAspect="1"/>
          </p:cNvPicPr>
          <p:nvPr/>
        </p:nvPicPr>
        <p:blipFill>
          <a:blip r:embed="rId5">
            <a:extLst/>
          </a:blip>
          <a:stretch>
            <a:fillRect/>
          </a:stretch>
        </p:blipFill>
        <p:spPr>
          <a:xfrm>
            <a:off x="1351633" y="4034675"/>
            <a:ext cx="461801" cy="503725"/>
          </a:xfrm>
          <a:prstGeom prst="rect">
            <a:avLst/>
          </a:prstGeom>
          <a:ln w="12700">
            <a:miter lim="400000"/>
          </a:ln>
        </p:spPr>
      </p:pic>
      <p:pic>
        <p:nvPicPr>
          <p:cNvPr id="234" name="Picture 9" descr="Picture 9"/>
          <p:cNvPicPr>
            <a:picLocks noChangeAspect="1"/>
          </p:cNvPicPr>
          <p:nvPr/>
        </p:nvPicPr>
        <p:blipFill>
          <a:blip r:embed="rId6">
            <a:extLst/>
          </a:blip>
          <a:stretch>
            <a:fillRect/>
          </a:stretch>
        </p:blipFill>
        <p:spPr>
          <a:xfrm>
            <a:off x="7961138" y="3640142"/>
            <a:ext cx="871170" cy="928221"/>
          </a:xfrm>
          <a:prstGeom prst="rect">
            <a:avLst/>
          </a:prstGeom>
          <a:ln w="12700">
            <a:miter lim="400000"/>
          </a:ln>
        </p:spPr>
      </p:pic>
      <p:sp>
        <p:nvSpPr>
          <p:cNvPr id="235" name="FURTHER INFORMATION"/>
          <p:cNvSpPr txBox="1"/>
          <p:nvPr/>
        </p:nvSpPr>
        <p:spPr>
          <a:xfrm>
            <a:off x="2840440" y="257767"/>
            <a:ext cx="362543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000">
                <a:solidFill>
                  <a:schemeClr val="accent2">
                    <a:lumOff val="-2588"/>
                  </a:schemeClr>
                </a:solidFill>
                <a:latin typeface="Gill Sans MT"/>
                <a:ea typeface="Gill Sans MT"/>
                <a:cs typeface="Gill Sans MT"/>
                <a:sym typeface="Gill Sans MT"/>
              </a:defRPr>
            </a:lvl1pPr>
          </a:lstStyle>
          <a:p>
            <a:pPr/>
            <a:r>
              <a:t>FURTHER INFORMATION</a:t>
            </a:r>
          </a:p>
        </p:txBody>
      </p:sp>
      <p:pic>
        <p:nvPicPr>
          <p:cNvPr id="236" name="ILP_logo_Colour_Full.png" descr="ILP_logo_Colour_Full.png"/>
          <p:cNvPicPr>
            <a:picLocks noChangeAspect="1"/>
          </p:cNvPicPr>
          <p:nvPr/>
        </p:nvPicPr>
        <p:blipFill>
          <a:blip r:embed="rId7">
            <a:extLst/>
          </a:blip>
          <a:stretch>
            <a:fillRect/>
          </a:stretch>
        </p:blipFill>
        <p:spPr>
          <a:xfrm>
            <a:off x="6841680" y="85297"/>
            <a:ext cx="2191398" cy="74118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10" name="Title 2"/>
          <p:cNvSpPr txBox="1"/>
          <p:nvPr>
            <p:ph type="ctrTitle"/>
          </p:nvPr>
        </p:nvSpPr>
        <p:spPr>
          <a:xfrm>
            <a:off x="311707" y="744575"/>
            <a:ext cx="8520602" cy="2805000"/>
          </a:xfrm>
          <a:prstGeom prst="rect">
            <a:avLst/>
          </a:prstGeom>
        </p:spPr>
        <p:txBody>
          <a:bodyPr/>
          <a:lstStyle/>
          <a:p>
            <a:pPr algn="l" defTabSz="566927">
              <a:lnSpc>
                <a:spcPct val="136000"/>
              </a:lnSpc>
              <a:spcBef>
                <a:spcPts val="600"/>
              </a:spcBef>
              <a:buClr>
                <a:srgbClr val="9BAFB5"/>
              </a:buClr>
              <a:buFont typeface="Arial"/>
              <a:defRPr sz="1364">
                <a:solidFill>
                  <a:srgbClr val="262626"/>
                </a:solidFill>
                <a:latin typeface="Gill Sans MT"/>
                <a:ea typeface="Gill Sans MT"/>
                <a:cs typeface="Gill Sans MT"/>
                <a:sym typeface="Gill Sans MT"/>
              </a:defRPr>
            </a:pPr>
            <a:r>
              <a:t>Oliver Windridge is founder of </a:t>
            </a:r>
            <a:r>
              <a:rPr>
                <a:solidFill>
                  <a:srgbClr val="0070C0"/>
                </a:solidFill>
              </a:rPr>
              <a:t>rights: </a:t>
            </a:r>
            <a:r>
              <a:rPr>
                <a:solidFill>
                  <a:srgbClr val="FFC000"/>
                </a:solidFill>
              </a:rPr>
              <a:t>applied</a:t>
            </a:r>
            <a:r>
              <a:t>, a human rights and anti-corruption consultancy that has pioneered the use of “multi-track accountability” solutions.</a:t>
            </a:r>
            <a:endParaRPr sz="806"/>
          </a:p>
          <a:p>
            <a:pPr algn="l" defTabSz="566927">
              <a:lnSpc>
                <a:spcPct val="136000"/>
              </a:lnSpc>
              <a:spcBef>
                <a:spcPts val="600"/>
              </a:spcBef>
              <a:buClr>
                <a:srgbClr val="9BAFB5"/>
              </a:buClr>
              <a:buFont typeface="Arial"/>
              <a:defRPr sz="1798">
                <a:solidFill>
                  <a:srgbClr val="262626"/>
                </a:solidFill>
                <a:latin typeface="Gill Sans MT"/>
                <a:ea typeface="Gill Sans MT"/>
                <a:cs typeface="Gill Sans MT"/>
                <a:sym typeface="Gill Sans MT"/>
              </a:defRPr>
            </a:pPr>
          </a:p>
          <a:p>
            <a:pPr algn="l" defTabSz="566927">
              <a:lnSpc>
                <a:spcPct val="136000"/>
              </a:lnSpc>
              <a:spcBef>
                <a:spcPts val="600"/>
              </a:spcBef>
              <a:buClr>
                <a:srgbClr val="9BAFB5"/>
              </a:buClr>
              <a:buFont typeface="Arial"/>
              <a:defRPr sz="1364">
                <a:solidFill>
                  <a:srgbClr val="262626"/>
                </a:solidFill>
                <a:latin typeface="Gill Sans MT"/>
                <a:ea typeface="Gill Sans MT"/>
                <a:cs typeface="Gill Sans MT"/>
                <a:sym typeface="Gill Sans MT"/>
              </a:defRPr>
            </a:pPr>
            <a:r>
              <a:t>Oliver Windridge is a British lawyer, specializing in international human rights, anti-corruption and international criminal law. He is particularly interested in exploring where these three elements interconnect.</a:t>
            </a:r>
            <a:endParaRPr sz="806"/>
          </a:p>
          <a:p>
            <a:pPr algn="l" defTabSz="566927">
              <a:lnSpc>
                <a:spcPct val="136000"/>
              </a:lnSpc>
              <a:spcBef>
                <a:spcPts val="600"/>
              </a:spcBef>
              <a:buClr>
                <a:srgbClr val="9BAFB5"/>
              </a:buClr>
              <a:buFont typeface="Arial"/>
              <a:defRPr sz="1364">
                <a:solidFill>
                  <a:srgbClr val="262626"/>
                </a:solidFill>
                <a:latin typeface="Gill Sans MT"/>
                <a:ea typeface="Gill Sans MT"/>
                <a:cs typeface="Gill Sans MT"/>
                <a:sym typeface="Gill Sans MT"/>
              </a:defRPr>
            </a:pPr>
            <a:r>
              <a:t>Learn more at </a:t>
            </a:r>
            <a:r>
              <a:rPr u="sng">
                <a:solidFill>
                  <a:srgbClr val="00B0F0"/>
                </a:solidFill>
                <a:uFill>
                  <a:solidFill>
                    <a:srgbClr val="00B0F0"/>
                  </a:solidFill>
                </a:uFill>
                <a:hlinkClick r:id="rId2" invalidUrl="" action="" tgtFrame="" tooltip="" history="1" highlightClick="0" endSnd="0"/>
              </a:rPr>
              <a:t>www.rightsapplied.com</a:t>
            </a:r>
            <a:endParaRPr sz="1798"/>
          </a:p>
        </p:txBody>
      </p:sp>
      <p:pic>
        <p:nvPicPr>
          <p:cNvPr id="111" name="Picture 7" descr="Picture 7"/>
          <p:cNvPicPr>
            <a:picLocks noChangeAspect="1"/>
          </p:cNvPicPr>
          <p:nvPr/>
        </p:nvPicPr>
        <p:blipFill>
          <a:blip r:embed="rId3">
            <a:extLst/>
          </a:blip>
          <a:stretch>
            <a:fillRect/>
          </a:stretch>
        </p:blipFill>
        <p:spPr>
          <a:xfrm>
            <a:off x="201699" y="3670103"/>
            <a:ext cx="1092229" cy="868297"/>
          </a:xfrm>
          <a:prstGeom prst="rect">
            <a:avLst/>
          </a:prstGeom>
          <a:ln w="12700">
            <a:miter lim="400000"/>
          </a:ln>
        </p:spPr>
      </p:pic>
      <p:pic>
        <p:nvPicPr>
          <p:cNvPr id="112" name="Picture 8" descr="Picture 8"/>
          <p:cNvPicPr>
            <a:picLocks noChangeAspect="1"/>
          </p:cNvPicPr>
          <p:nvPr/>
        </p:nvPicPr>
        <p:blipFill>
          <a:blip r:embed="rId4">
            <a:extLst/>
          </a:blip>
          <a:stretch>
            <a:fillRect/>
          </a:stretch>
        </p:blipFill>
        <p:spPr>
          <a:xfrm>
            <a:off x="1351633" y="4034675"/>
            <a:ext cx="461801" cy="503725"/>
          </a:xfrm>
          <a:prstGeom prst="rect">
            <a:avLst/>
          </a:prstGeom>
          <a:ln w="12700">
            <a:miter lim="400000"/>
          </a:ln>
        </p:spPr>
      </p:pic>
      <p:pic>
        <p:nvPicPr>
          <p:cNvPr id="113" name="Picture 9" descr="Picture 9"/>
          <p:cNvPicPr>
            <a:picLocks noChangeAspect="1"/>
          </p:cNvPicPr>
          <p:nvPr/>
        </p:nvPicPr>
        <p:blipFill>
          <a:blip r:embed="rId5">
            <a:extLst/>
          </a:blip>
          <a:stretch>
            <a:fillRect/>
          </a:stretch>
        </p:blipFill>
        <p:spPr>
          <a:xfrm>
            <a:off x="7961138" y="3640142"/>
            <a:ext cx="871170" cy="928221"/>
          </a:xfrm>
          <a:prstGeom prst="rect">
            <a:avLst/>
          </a:prstGeom>
          <a:ln w="12700">
            <a:miter lim="400000"/>
          </a:ln>
        </p:spPr>
      </p:pic>
      <p:sp>
        <p:nvSpPr>
          <p:cNvPr id="114" name="rights: applied…"/>
          <p:cNvSpPr txBox="1"/>
          <p:nvPr/>
        </p:nvSpPr>
        <p:spPr>
          <a:xfrm>
            <a:off x="2139100" y="96982"/>
            <a:ext cx="4487055" cy="8013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90000"/>
              </a:lnSpc>
              <a:spcBef>
                <a:spcPts val="600"/>
              </a:spcBef>
              <a:defRPr spc="200" sz="2600">
                <a:solidFill>
                  <a:srgbClr val="0070C0"/>
                </a:solidFill>
                <a:latin typeface="Gill Sans MT"/>
                <a:ea typeface="Gill Sans MT"/>
                <a:cs typeface="Gill Sans MT"/>
                <a:sym typeface="Gill Sans MT"/>
              </a:defRPr>
            </a:pPr>
            <a:r>
              <a:t>rights: </a:t>
            </a:r>
            <a:r>
              <a:rPr>
                <a:solidFill>
                  <a:srgbClr val="F6A21D"/>
                </a:solidFill>
              </a:rPr>
              <a:t>applied</a:t>
            </a:r>
            <a:endParaRPr>
              <a:solidFill>
                <a:srgbClr val="F6A21D"/>
              </a:solidFill>
            </a:endParaRPr>
          </a:p>
          <a:p>
            <a:pPr algn="ctr">
              <a:lnSpc>
                <a:spcPct val="90000"/>
              </a:lnSpc>
              <a:spcBef>
                <a:spcPts val="600"/>
              </a:spcBef>
              <a:defRPr spc="200" sz="1800">
                <a:solidFill>
                  <a:schemeClr val="accent2">
                    <a:lumOff val="-2588"/>
                  </a:schemeClr>
                </a:solidFill>
                <a:latin typeface="Gill Sans MT"/>
                <a:ea typeface="Gill Sans MT"/>
                <a:cs typeface="Gill Sans MT"/>
                <a:sym typeface="Gill Sans MT"/>
              </a:defRPr>
            </a:pPr>
            <a:r>
              <a:t>Multi-track accountability solutions</a:t>
            </a:r>
          </a:p>
        </p:txBody>
      </p:sp>
      <p:pic>
        <p:nvPicPr>
          <p:cNvPr id="115" name="ILP_logo_Colour_Full.png" descr="ILP_logo_Colour_Full.png"/>
          <p:cNvPicPr>
            <a:picLocks noChangeAspect="1"/>
          </p:cNvPicPr>
          <p:nvPr/>
        </p:nvPicPr>
        <p:blipFill>
          <a:blip r:embed="rId6">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18" name="Title 2"/>
          <p:cNvSpPr txBox="1"/>
          <p:nvPr>
            <p:ph type="ctrTitle"/>
          </p:nvPr>
        </p:nvSpPr>
        <p:spPr>
          <a:xfrm>
            <a:off x="311707" y="744575"/>
            <a:ext cx="8520602" cy="2805000"/>
          </a:xfrm>
          <a:prstGeom prst="rect">
            <a:avLst/>
          </a:prstGeom>
        </p:spPr>
        <p:txBody>
          <a:bodyPr/>
          <a:lstStyle/>
          <a:p>
            <a:pPr marL="203454" indent="-203454" algn="l" defTabSz="813816">
              <a:spcBef>
                <a:spcPts val="800"/>
              </a:spcBef>
              <a:buClr>
                <a:srgbClr val="9BAFB5"/>
              </a:buClr>
              <a:buSzPct val="100000"/>
              <a:buFont typeface="Arial"/>
              <a:buChar char="•"/>
              <a:defRPr sz="2136">
                <a:latin typeface="Gill Sans MT"/>
                <a:ea typeface="Gill Sans MT"/>
                <a:cs typeface="Gill Sans MT"/>
                <a:sym typeface="Gill Sans MT"/>
              </a:defRPr>
            </a:pPr>
            <a:r>
              <a:t>Prior to Brexit,  UK sanctions landscape via UN and EU</a:t>
            </a:r>
          </a:p>
          <a:p>
            <a:pPr marL="203454" indent="-203454" algn="l" defTabSz="813816">
              <a:spcBef>
                <a:spcPts val="800"/>
              </a:spcBef>
              <a:buClr>
                <a:srgbClr val="9BAFB5"/>
              </a:buClr>
              <a:buSzPct val="100000"/>
              <a:buFont typeface="Arial"/>
              <a:defRPr sz="2136">
                <a:latin typeface="Gill Sans MT"/>
                <a:ea typeface="Gill Sans MT"/>
                <a:cs typeface="Gill Sans MT"/>
                <a:sym typeface="Gill Sans MT"/>
              </a:defRPr>
            </a:pPr>
            <a:r>
              <a:t>Post Brexit, UK adopts EU sanctions regimes into UK law and has the ability under the Sanctions and Anti-Money Laundering Act 2018 to create new autonomous regimes</a:t>
            </a:r>
          </a:p>
          <a:p>
            <a:pPr marL="203454" indent="-203454" algn="l" defTabSz="813816">
              <a:spcBef>
                <a:spcPts val="800"/>
              </a:spcBef>
              <a:buClr>
                <a:srgbClr val="9BAFB5"/>
              </a:buClr>
              <a:buSzPct val="100000"/>
              <a:buFont typeface="Arial"/>
              <a:defRPr sz="2136">
                <a:latin typeface="Gill Sans MT"/>
                <a:ea typeface="Gill Sans MT"/>
                <a:cs typeface="Gill Sans MT"/>
                <a:sym typeface="Gill Sans MT"/>
              </a:defRPr>
            </a:pPr>
            <a:r>
              <a:t>July 2020- launch of Global Human Rights Sanctions Regime</a:t>
            </a:r>
          </a:p>
          <a:p>
            <a:pPr marL="203454" indent="-203454" algn="l" defTabSz="813816">
              <a:spcBef>
                <a:spcPts val="800"/>
              </a:spcBef>
              <a:buClr>
                <a:srgbClr val="9BAFB5"/>
              </a:buClr>
              <a:buSzPct val="100000"/>
              <a:buFont typeface="Arial"/>
              <a:defRPr sz="2136">
                <a:latin typeface="Gill Sans MT"/>
                <a:ea typeface="Gill Sans MT"/>
                <a:cs typeface="Gill Sans MT"/>
                <a:sym typeface="Gill Sans MT"/>
              </a:defRPr>
            </a:pPr>
            <a:r>
              <a:t>April 2021 – launch of Global Anti-Corruption Sanctions Regime</a:t>
            </a:r>
          </a:p>
        </p:txBody>
      </p:sp>
      <p:pic>
        <p:nvPicPr>
          <p:cNvPr id="119"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20"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21"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22" name="INTRODUCTION"/>
          <p:cNvSpPr txBox="1"/>
          <p:nvPr/>
        </p:nvSpPr>
        <p:spPr>
          <a:xfrm>
            <a:off x="3114302" y="137839"/>
            <a:ext cx="2859496"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a:r>
              <a:t>INTRODUCTION</a:t>
            </a:r>
          </a:p>
        </p:txBody>
      </p:sp>
      <p:pic>
        <p:nvPicPr>
          <p:cNvPr id="123"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pic>
        <p:nvPicPr>
          <p:cNvPr id="126"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27"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28"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29" name="Forms of sanctions: TARGETED AGAINST INDIVIDUALS AND ENTITIES"/>
          <p:cNvSpPr txBox="1"/>
          <p:nvPr/>
        </p:nvSpPr>
        <p:spPr>
          <a:xfrm>
            <a:off x="475616" y="98383"/>
            <a:ext cx="8520601" cy="858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cap="all" spc="187" sz="3000">
                <a:solidFill>
                  <a:srgbClr val="262626"/>
                </a:solidFill>
                <a:latin typeface="Gill Sans MT"/>
                <a:ea typeface="Gill Sans MT"/>
                <a:cs typeface="Gill Sans MT"/>
                <a:sym typeface="Gill Sans MT"/>
              </a:defRPr>
            </a:pPr>
            <a:r>
              <a:t>Forms of sanctions</a:t>
            </a:r>
            <a:r>
              <a:rPr spc="183" sz="2300"/>
              <a:t>:</a:t>
            </a:r>
            <a:br>
              <a:rPr spc="183" sz="2300"/>
            </a:br>
            <a:r>
              <a:rPr spc="183" sz="2300"/>
              <a:t>TARGETED AGAINST INDIVIDUALS AND ENTITIES</a:t>
            </a:r>
          </a:p>
        </p:txBody>
      </p:sp>
      <p:sp>
        <p:nvSpPr>
          <p:cNvPr id="130" name="Oval 16"/>
          <p:cNvSpPr/>
          <p:nvPr/>
        </p:nvSpPr>
        <p:spPr>
          <a:xfrm>
            <a:off x="1001376" y="1005390"/>
            <a:ext cx="3046360" cy="2908658"/>
          </a:xfrm>
          <a:prstGeom prst="ellipse">
            <a:avLst/>
          </a:prstGeom>
          <a:solidFill>
            <a:srgbClr val="D7DFE1"/>
          </a:solidFill>
          <a:ln w="12700">
            <a:miter lim="400000"/>
          </a:ln>
        </p:spPr>
        <p:txBody>
          <a:bodyPr lIns="45719" rIns="45719" anchor="ctr"/>
          <a:lstStyle/>
          <a:p>
            <a:pPr algn="ctr" defTabSz="457200">
              <a:defRPr sz="1800">
                <a:solidFill>
                  <a:srgbClr val="FFFFFF"/>
                </a:solidFill>
                <a:latin typeface="Gill Sans MT"/>
                <a:ea typeface="Gill Sans MT"/>
                <a:cs typeface="Gill Sans MT"/>
                <a:sym typeface="Gill Sans MT"/>
              </a:defRPr>
            </a:pPr>
          </a:p>
        </p:txBody>
      </p:sp>
      <p:pic>
        <p:nvPicPr>
          <p:cNvPr id="131" name="Content Placeholder 5" descr="Content Placeholder 5"/>
          <p:cNvPicPr>
            <a:picLocks noChangeAspect="1"/>
          </p:cNvPicPr>
          <p:nvPr/>
        </p:nvPicPr>
        <p:blipFill>
          <a:blip r:embed="rId5">
            <a:extLst/>
          </a:blip>
          <a:stretch>
            <a:fillRect/>
          </a:stretch>
        </p:blipFill>
        <p:spPr>
          <a:xfrm>
            <a:off x="1996662" y="1691188"/>
            <a:ext cx="1172489" cy="1172489"/>
          </a:xfrm>
          <a:prstGeom prst="rect">
            <a:avLst/>
          </a:prstGeom>
          <a:ln w="12700">
            <a:miter lim="400000"/>
          </a:ln>
        </p:spPr>
      </p:pic>
      <p:pic>
        <p:nvPicPr>
          <p:cNvPr id="132" name="Graphic 9" descr="Graphic 9"/>
          <p:cNvPicPr>
            <a:picLocks noChangeAspect="1"/>
          </p:cNvPicPr>
          <p:nvPr/>
        </p:nvPicPr>
        <p:blipFill>
          <a:blip r:embed="rId6">
            <a:extLst/>
          </a:blip>
          <a:stretch>
            <a:fillRect/>
          </a:stretch>
        </p:blipFill>
        <p:spPr>
          <a:xfrm>
            <a:off x="1125332" y="1820232"/>
            <a:ext cx="914401" cy="914401"/>
          </a:xfrm>
          <a:prstGeom prst="rect">
            <a:avLst/>
          </a:prstGeom>
          <a:ln w="12700">
            <a:miter lim="400000"/>
          </a:ln>
        </p:spPr>
      </p:pic>
      <p:pic>
        <p:nvPicPr>
          <p:cNvPr id="133" name="Graphic 13" descr="Graphic 13"/>
          <p:cNvPicPr>
            <a:picLocks noChangeAspect="1"/>
          </p:cNvPicPr>
          <p:nvPr/>
        </p:nvPicPr>
        <p:blipFill>
          <a:blip r:embed="rId7">
            <a:extLst/>
          </a:blip>
          <a:stretch>
            <a:fillRect/>
          </a:stretch>
        </p:blipFill>
        <p:spPr>
          <a:xfrm>
            <a:off x="2953570" y="1820232"/>
            <a:ext cx="914401" cy="914401"/>
          </a:xfrm>
          <a:prstGeom prst="rect">
            <a:avLst/>
          </a:prstGeom>
          <a:ln w="12700">
            <a:miter lim="400000"/>
          </a:ln>
        </p:spPr>
      </p:pic>
      <p:pic>
        <p:nvPicPr>
          <p:cNvPr id="134" name="Graphic 15" descr="Graphic 15"/>
          <p:cNvPicPr>
            <a:picLocks noChangeAspect="1"/>
          </p:cNvPicPr>
          <p:nvPr/>
        </p:nvPicPr>
        <p:blipFill>
          <a:blip r:embed="rId8">
            <a:extLst/>
          </a:blip>
          <a:stretch>
            <a:fillRect/>
          </a:stretch>
        </p:blipFill>
        <p:spPr>
          <a:xfrm>
            <a:off x="2125706" y="2898254"/>
            <a:ext cx="914401" cy="914401"/>
          </a:xfrm>
          <a:prstGeom prst="rect">
            <a:avLst/>
          </a:prstGeom>
          <a:ln w="12700">
            <a:miter lim="400000"/>
          </a:ln>
        </p:spPr>
      </p:pic>
      <p:sp>
        <p:nvSpPr>
          <p:cNvPr id="135" name="Oval 17"/>
          <p:cNvSpPr/>
          <p:nvPr/>
        </p:nvSpPr>
        <p:spPr>
          <a:xfrm>
            <a:off x="4781807" y="1005390"/>
            <a:ext cx="3366900" cy="3094757"/>
          </a:xfrm>
          <a:prstGeom prst="ellipse">
            <a:avLst/>
          </a:prstGeom>
          <a:solidFill>
            <a:srgbClr val="D7DFE1"/>
          </a:solidFill>
          <a:ln w="12700">
            <a:miter lim="400000"/>
          </a:ln>
        </p:spPr>
        <p:txBody>
          <a:bodyPr lIns="45719" rIns="45719" anchor="ctr"/>
          <a:lstStyle/>
          <a:p>
            <a:pPr algn="ctr" defTabSz="457200">
              <a:defRPr sz="1800">
                <a:solidFill>
                  <a:srgbClr val="FFFFFF"/>
                </a:solidFill>
                <a:latin typeface="Gill Sans MT"/>
                <a:ea typeface="Gill Sans MT"/>
                <a:cs typeface="Gill Sans MT"/>
                <a:sym typeface="Gill Sans MT"/>
              </a:defRPr>
            </a:pPr>
          </a:p>
        </p:txBody>
      </p:sp>
      <p:pic>
        <p:nvPicPr>
          <p:cNvPr id="136" name="Graphic 7" descr="Graphic 7"/>
          <p:cNvPicPr>
            <a:picLocks noChangeAspect="1"/>
          </p:cNvPicPr>
          <p:nvPr/>
        </p:nvPicPr>
        <p:blipFill>
          <a:blip r:embed="rId9">
            <a:extLst/>
          </a:blip>
          <a:stretch>
            <a:fillRect/>
          </a:stretch>
        </p:blipFill>
        <p:spPr>
          <a:xfrm>
            <a:off x="5561523" y="1555985"/>
            <a:ext cx="1807467" cy="1807467"/>
          </a:xfrm>
          <a:prstGeom prst="rect">
            <a:avLst/>
          </a:prstGeom>
          <a:ln w="12700">
            <a:miter lim="400000"/>
          </a:ln>
        </p:spPr>
      </p:pic>
      <p:pic>
        <p:nvPicPr>
          <p:cNvPr id="137" name="ILP_logo_Colour_Full.png" descr="ILP_logo_Colour_Full.png"/>
          <p:cNvPicPr>
            <a:picLocks noChangeAspect="1"/>
          </p:cNvPicPr>
          <p:nvPr/>
        </p:nvPicPr>
        <p:blipFill>
          <a:blip r:embed="rId10">
            <a:extLst/>
          </a:blip>
          <a:stretch>
            <a:fillRect/>
          </a:stretch>
        </p:blipFill>
        <p:spPr>
          <a:xfrm>
            <a:off x="6756295" y="4098233"/>
            <a:ext cx="1113494" cy="37661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40" name="Title 2"/>
          <p:cNvSpPr txBox="1"/>
          <p:nvPr>
            <p:ph type="ctrTitle"/>
          </p:nvPr>
        </p:nvSpPr>
        <p:spPr>
          <a:xfrm>
            <a:off x="311707" y="744575"/>
            <a:ext cx="8520602" cy="2805000"/>
          </a:xfrm>
          <a:prstGeom prst="rect">
            <a:avLst/>
          </a:prstGeom>
        </p:spPr>
        <p:txBody>
          <a:bodyPr/>
          <a:lstStyle/>
          <a:p>
            <a:pPr algn="l" defTabSz="649223">
              <a:spcBef>
                <a:spcPts val="700"/>
              </a:spcBef>
              <a:buClr>
                <a:srgbClr val="9BAFB5"/>
              </a:buClr>
              <a:buFont typeface="Arial"/>
              <a:defRPr sz="2556">
                <a:solidFill>
                  <a:srgbClr val="262626"/>
                </a:solidFill>
                <a:latin typeface="Gill Sans MT"/>
                <a:ea typeface="Gill Sans MT"/>
                <a:cs typeface="Gill Sans MT"/>
                <a:sym typeface="Gill Sans MT"/>
              </a:defRPr>
            </a:pPr>
            <a:r>
              <a:t>UK GAC states that “Corruption” means:</a:t>
            </a:r>
          </a:p>
          <a:p>
            <a:pPr algn="l" defTabSz="649223">
              <a:spcBef>
                <a:spcPts val="700"/>
              </a:spcBef>
              <a:buClr>
                <a:srgbClr val="9BAFB5"/>
              </a:buClr>
              <a:buFont typeface="Arial"/>
              <a:defRPr sz="2556">
                <a:solidFill>
                  <a:srgbClr val="262626"/>
                </a:solidFill>
                <a:latin typeface="Gill Sans MT"/>
                <a:ea typeface="Gill Sans MT"/>
                <a:cs typeface="Gill Sans MT"/>
                <a:sym typeface="Gill Sans MT"/>
              </a:defRPr>
            </a:pPr>
          </a:p>
          <a:p>
            <a:pPr marL="243459" indent="-243459" algn="l" defTabSz="649223">
              <a:spcBef>
                <a:spcPts val="700"/>
              </a:spcBef>
              <a:buClr>
                <a:srgbClr val="9BAFB5"/>
              </a:buClr>
              <a:buSzPct val="100000"/>
              <a:defRPr sz="2556">
                <a:solidFill>
                  <a:srgbClr val="262626"/>
                </a:solidFill>
                <a:latin typeface="Gill Sans MT"/>
                <a:ea typeface="Gill Sans MT"/>
                <a:cs typeface="Gill Sans MT"/>
                <a:sym typeface="Gill Sans MT"/>
              </a:defRPr>
            </a:pPr>
            <a:r>
              <a:t>Bribery</a:t>
            </a:r>
          </a:p>
          <a:p>
            <a:pPr marL="243459" indent="-243459" algn="l" defTabSz="649223">
              <a:spcBef>
                <a:spcPts val="700"/>
              </a:spcBef>
              <a:buClr>
                <a:srgbClr val="9BAFB5"/>
              </a:buClr>
              <a:buSzPct val="100000"/>
              <a:defRPr sz="2556">
                <a:solidFill>
                  <a:srgbClr val="262626"/>
                </a:solidFill>
                <a:latin typeface="Gill Sans MT"/>
                <a:ea typeface="Gill Sans MT"/>
                <a:cs typeface="Gill Sans MT"/>
                <a:sym typeface="Gill Sans MT"/>
              </a:defRPr>
            </a:pPr>
          </a:p>
          <a:p>
            <a:pPr marL="243459" indent="-243459" algn="l" defTabSz="649223">
              <a:spcBef>
                <a:spcPts val="700"/>
              </a:spcBef>
              <a:buClr>
                <a:srgbClr val="9BAFB5"/>
              </a:buClr>
              <a:buSzPct val="100000"/>
              <a:defRPr sz="2556">
                <a:solidFill>
                  <a:srgbClr val="262626"/>
                </a:solidFill>
                <a:latin typeface="Gill Sans MT"/>
                <a:ea typeface="Gill Sans MT"/>
                <a:cs typeface="Gill Sans MT"/>
                <a:sym typeface="Gill Sans MT"/>
              </a:defRPr>
            </a:pPr>
            <a:r>
              <a:t>Misappropriation of Property</a:t>
            </a:r>
          </a:p>
        </p:txBody>
      </p:sp>
      <p:pic>
        <p:nvPicPr>
          <p:cNvPr id="141"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42"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43"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44" name="Definition of corruption"/>
          <p:cNvSpPr txBox="1"/>
          <p:nvPr/>
        </p:nvSpPr>
        <p:spPr>
          <a:xfrm>
            <a:off x="1968492" y="177006"/>
            <a:ext cx="4900412"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2300">
                <a:solidFill>
                  <a:schemeClr val="accent2">
                    <a:lumOff val="-2588"/>
                  </a:schemeClr>
                </a:solidFill>
                <a:latin typeface="Gill Sans MT"/>
                <a:ea typeface="Gill Sans MT"/>
                <a:cs typeface="Gill Sans MT"/>
                <a:sym typeface="Gill Sans MT"/>
              </a:defRPr>
            </a:lvl1pPr>
          </a:lstStyle>
          <a:p>
            <a:pPr/>
            <a:r>
              <a:t>Definition of corruption</a:t>
            </a:r>
          </a:p>
        </p:txBody>
      </p:sp>
      <p:pic>
        <p:nvPicPr>
          <p:cNvPr id="145"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48" name="Title 2"/>
          <p:cNvSpPr txBox="1"/>
          <p:nvPr>
            <p:ph type="ctrTitle"/>
          </p:nvPr>
        </p:nvSpPr>
        <p:spPr>
          <a:xfrm>
            <a:off x="311707" y="744575"/>
            <a:ext cx="8520602" cy="2805000"/>
          </a:xfrm>
          <a:prstGeom prst="rect">
            <a:avLst/>
          </a:prstGeom>
        </p:spPr>
        <p:txBody>
          <a:bodyPr/>
          <a:lstStyle/>
          <a:p>
            <a:pPr marL="226313" indent="-226313" algn="l" defTabSz="905255">
              <a:lnSpc>
                <a:spcPct val="150000"/>
              </a:lnSpc>
              <a:spcBef>
                <a:spcPts val="900"/>
              </a:spcBef>
              <a:buClr>
                <a:srgbClr val="9BAFB5"/>
              </a:buClr>
              <a:buSzPct val="100000"/>
              <a:buFont typeface="Arial"/>
              <a:buChar char="•"/>
              <a:defRPr sz="2376">
                <a:solidFill>
                  <a:srgbClr val="262626"/>
                </a:solidFill>
                <a:latin typeface="Gill Sans MT"/>
                <a:ea typeface="Gill Sans MT"/>
                <a:cs typeface="Gill Sans MT"/>
                <a:sym typeface="Gill Sans MT"/>
              </a:defRPr>
            </a:pPr>
            <a:r>
              <a:t>Bribery as defined in the Regulations includes both giving a financial or other advantage to a foreign public official and a foreign public official receiving a financial or other advantage</a:t>
            </a:r>
          </a:p>
          <a:p>
            <a:pPr marL="226313" indent="-226313" algn="l" defTabSz="905255">
              <a:spcBef>
                <a:spcPts val="900"/>
              </a:spcBef>
              <a:buClr>
                <a:srgbClr val="9BAFB5"/>
              </a:buClr>
              <a:buSzPct val="100000"/>
              <a:buFont typeface="Arial"/>
              <a:defRPr sz="2376">
                <a:solidFill>
                  <a:srgbClr val="262626"/>
                </a:solidFill>
                <a:latin typeface="Gill Sans MT"/>
                <a:ea typeface="Gill Sans MT"/>
                <a:cs typeface="Gill Sans MT"/>
                <a:sym typeface="Gill Sans MT"/>
              </a:defRPr>
            </a:pPr>
          </a:p>
          <a:p>
            <a:pPr marL="226313" indent="-226313" algn="l" defTabSz="905255">
              <a:spcBef>
                <a:spcPts val="900"/>
              </a:spcBef>
              <a:buClr>
                <a:srgbClr val="9BAFB5"/>
              </a:buClr>
              <a:buSzPct val="100000"/>
              <a:buFont typeface="Arial"/>
              <a:defRPr sz="2376">
                <a:solidFill>
                  <a:srgbClr val="262626"/>
                </a:solidFill>
                <a:latin typeface="Gill Sans MT"/>
                <a:ea typeface="Gill Sans MT"/>
                <a:cs typeface="Gill Sans MT"/>
                <a:sym typeface="Gill Sans MT"/>
              </a:defRPr>
            </a:pPr>
            <a:r>
              <a:t>UK GAC, Reg 4 (3)(a),(b) </a:t>
            </a:r>
          </a:p>
        </p:txBody>
      </p:sp>
      <p:pic>
        <p:nvPicPr>
          <p:cNvPr id="149"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50"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51"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52" name="Definition of corruption: BRIBERY"/>
          <p:cNvSpPr txBox="1"/>
          <p:nvPr/>
        </p:nvSpPr>
        <p:spPr>
          <a:xfrm>
            <a:off x="1259777" y="206967"/>
            <a:ext cx="6568546"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90000"/>
              </a:lnSpc>
              <a:defRPr cap="all" spc="200" sz="2300">
                <a:solidFill>
                  <a:srgbClr val="FFFFFF"/>
                </a:solidFill>
                <a:latin typeface="Gill Sans MT"/>
                <a:ea typeface="Gill Sans MT"/>
                <a:cs typeface="Gill Sans MT"/>
                <a:sym typeface="Gill Sans MT"/>
              </a:defRPr>
            </a:pPr>
            <a:r>
              <a:rPr>
                <a:solidFill>
                  <a:schemeClr val="accent2">
                    <a:lumOff val="-2588"/>
                  </a:schemeClr>
                </a:solidFill>
              </a:rPr>
              <a:t>Definition of corruption: </a:t>
            </a:r>
            <a:r>
              <a:rPr>
                <a:solidFill>
                  <a:srgbClr val="F6A21D"/>
                </a:solidFill>
              </a:rPr>
              <a:t>BRIBERY</a:t>
            </a:r>
          </a:p>
        </p:txBody>
      </p:sp>
      <p:pic>
        <p:nvPicPr>
          <p:cNvPr id="153"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56" name="Title 2"/>
          <p:cNvSpPr txBox="1"/>
          <p:nvPr>
            <p:ph type="ctrTitle"/>
          </p:nvPr>
        </p:nvSpPr>
        <p:spPr>
          <a:xfrm>
            <a:off x="311707" y="744575"/>
            <a:ext cx="8520602" cy="2805000"/>
          </a:xfrm>
          <a:prstGeom prst="rect">
            <a:avLst/>
          </a:prstGeom>
        </p:spPr>
        <p:txBody>
          <a:bodyPr/>
          <a:lstStyle/>
          <a:p>
            <a:pPr marL="228600" indent="-228600" algn="l">
              <a:lnSpc>
                <a:spcPct val="150000"/>
              </a:lnSpc>
              <a:spcBef>
                <a:spcPts val="1000"/>
              </a:spcBef>
              <a:buClr>
                <a:srgbClr val="9BAFB5"/>
              </a:buClr>
              <a:buSzPct val="100000"/>
              <a:buFont typeface="Arial"/>
              <a:buChar char="•"/>
              <a:defRPr sz="1800">
                <a:solidFill>
                  <a:srgbClr val="262626"/>
                </a:solidFill>
                <a:latin typeface="Gill Sans MT"/>
                <a:ea typeface="Gill Sans MT"/>
                <a:cs typeface="Gill Sans MT"/>
                <a:sym typeface="Gill Sans MT"/>
              </a:defRPr>
            </a:pPr>
            <a:r>
              <a:t>Misappropriation of property occurs where a foreign public official improperly diverts or allocates property entrusted to them in their official role. This may be intended to benefit them or a third person. Property can include anything of value, including contracts or licenses or concessions</a:t>
            </a:r>
          </a:p>
          <a:p>
            <a:pPr marL="228600" indent="-228600" algn="l">
              <a:spcBef>
                <a:spcPts val="1000"/>
              </a:spcBef>
              <a:buClr>
                <a:srgbClr val="9BAFB5"/>
              </a:buClr>
              <a:buSzPct val="100000"/>
              <a:buFont typeface="Arial"/>
              <a:defRPr sz="1800">
                <a:solidFill>
                  <a:srgbClr val="262626"/>
                </a:solidFill>
                <a:latin typeface="Gill Sans MT"/>
                <a:ea typeface="Gill Sans MT"/>
                <a:cs typeface="Gill Sans MT"/>
                <a:sym typeface="Gill Sans MT"/>
              </a:defRPr>
            </a:pPr>
          </a:p>
          <a:p>
            <a:pPr marL="228600" indent="-228600" algn="l">
              <a:spcBef>
                <a:spcPts val="1000"/>
              </a:spcBef>
              <a:buClr>
                <a:srgbClr val="9BAFB5"/>
              </a:buClr>
              <a:buSzPct val="100000"/>
              <a:buFont typeface="Arial"/>
              <a:defRPr sz="1800">
                <a:solidFill>
                  <a:srgbClr val="262626"/>
                </a:solidFill>
                <a:latin typeface="Gill Sans MT"/>
                <a:ea typeface="Gill Sans MT"/>
                <a:cs typeface="Gill Sans MT"/>
                <a:sym typeface="Gill Sans MT"/>
              </a:defRPr>
            </a:pPr>
            <a:r>
              <a:t>UK GAC, Reg 4 (3) (c) </a:t>
            </a:r>
          </a:p>
        </p:txBody>
      </p:sp>
      <p:pic>
        <p:nvPicPr>
          <p:cNvPr id="157"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58"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59"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60" name="Definition of corruption: MISASPORPRIATION OF PROPERTY"/>
          <p:cNvSpPr txBox="1"/>
          <p:nvPr/>
        </p:nvSpPr>
        <p:spPr>
          <a:xfrm>
            <a:off x="-21419" y="177006"/>
            <a:ext cx="9130939"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90000"/>
              </a:lnSpc>
              <a:defRPr cap="all" spc="200" sz="2300">
                <a:solidFill>
                  <a:srgbClr val="FFFFFF"/>
                </a:solidFill>
                <a:latin typeface="Gill Sans MT"/>
                <a:ea typeface="Gill Sans MT"/>
                <a:cs typeface="Gill Sans MT"/>
                <a:sym typeface="Gill Sans MT"/>
              </a:defRPr>
            </a:pPr>
            <a:r>
              <a:rPr>
                <a:solidFill>
                  <a:schemeClr val="accent2">
                    <a:lumOff val="-2588"/>
                  </a:schemeClr>
                </a:solidFill>
              </a:rPr>
              <a:t>Definition of corruption:</a:t>
            </a:r>
            <a:r>
              <a:t> </a:t>
            </a:r>
            <a:r>
              <a:rPr sz="1500">
                <a:solidFill>
                  <a:srgbClr val="F6A21D"/>
                </a:solidFill>
              </a:rPr>
              <a:t>MISASPORPRIATION OF PROPERTY</a:t>
            </a:r>
          </a:p>
        </p:txBody>
      </p:sp>
      <p:pic>
        <p:nvPicPr>
          <p:cNvPr id="161"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64" name="Title 2"/>
          <p:cNvSpPr txBox="1"/>
          <p:nvPr>
            <p:ph type="ctrTitle"/>
          </p:nvPr>
        </p:nvSpPr>
        <p:spPr>
          <a:xfrm>
            <a:off x="311707" y="744575"/>
            <a:ext cx="8520602" cy="2805000"/>
          </a:xfrm>
          <a:prstGeom prst="rect">
            <a:avLst/>
          </a:prstGeom>
        </p:spPr>
        <p:txBody>
          <a:bodyPr/>
          <a:lstStyle/>
          <a:p>
            <a:pPr algn="l" defTabSz="557784">
              <a:lnSpc>
                <a:spcPct val="90000"/>
              </a:lnSpc>
              <a:spcBef>
                <a:spcPts val="600"/>
              </a:spcBef>
              <a:buClr>
                <a:srgbClr val="9BAFB5"/>
              </a:buClr>
              <a:buFont typeface="Arial"/>
              <a:defRPr sz="915">
                <a:solidFill>
                  <a:srgbClr val="262626"/>
                </a:solidFill>
                <a:latin typeface="Gill Sans MT"/>
                <a:ea typeface="Gill Sans MT"/>
                <a:cs typeface="Gill Sans MT"/>
                <a:sym typeface="Gill Sans MT"/>
              </a:defRPr>
            </a:pPr>
            <a:r>
              <a:t>The GAC Regulations set out that a person is an “involved person” if the person:</a:t>
            </a:r>
          </a:p>
          <a:p>
            <a:pPr marL="139446" indent="-139446" algn="l" defTabSz="557784">
              <a:lnSpc>
                <a:spcPct val="90000"/>
              </a:lnSpc>
              <a:spcBef>
                <a:spcPts val="600"/>
              </a:spcBef>
              <a:buClr>
                <a:srgbClr val="9BAFB5"/>
              </a:buClr>
              <a:buSzPct val="100000"/>
              <a:buFont typeface="Arial"/>
              <a:defRPr sz="915">
                <a:solidFill>
                  <a:srgbClr val="262626"/>
                </a:solidFill>
                <a:latin typeface="Gill Sans MT"/>
                <a:ea typeface="Gill Sans MT"/>
                <a:cs typeface="Gill Sans MT"/>
                <a:sym typeface="Gill Sans MT"/>
              </a:defRPr>
            </a:pPr>
            <a:r>
              <a:t>is </a:t>
            </a:r>
            <a:r>
              <a:rPr b="1"/>
              <a:t>responsible for or engages </a:t>
            </a:r>
            <a:r>
              <a:t>in serious corruption (as defined)</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facilitates or provides support </a:t>
            </a:r>
            <a:r>
              <a:rPr b="0"/>
              <a:t>for such conduct</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profits financially </a:t>
            </a:r>
            <a:r>
              <a:rPr b="0"/>
              <a:t>or </a:t>
            </a:r>
            <a:r>
              <a:t>obtains any other benefit </a:t>
            </a:r>
            <a:r>
              <a:rPr b="0"/>
              <a:t>from such conduct</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conceals or disguises</a:t>
            </a:r>
            <a:r>
              <a:rPr b="0"/>
              <a:t>, or facilitates the concealment or disguise of, such conduct or any profit or proceeds from such conduct</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transfers or converts</a:t>
            </a:r>
            <a:r>
              <a:rPr b="0"/>
              <a:t>, or facilitates the transfer or conversion of, any profit or proceeds from such conduct</a:t>
            </a:r>
          </a:p>
          <a:p>
            <a:pPr marL="139446" indent="-139446" algn="l" defTabSz="557784">
              <a:lnSpc>
                <a:spcPct val="90000"/>
              </a:lnSpc>
              <a:spcBef>
                <a:spcPts val="600"/>
              </a:spcBef>
              <a:buClr>
                <a:srgbClr val="9BAFB5"/>
              </a:buClr>
              <a:buSzPct val="100000"/>
              <a:buFont typeface="Arial"/>
              <a:defRPr sz="915">
                <a:solidFill>
                  <a:srgbClr val="262626"/>
                </a:solidFill>
                <a:latin typeface="Gill Sans MT"/>
                <a:ea typeface="Gill Sans MT"/>
                <a:cs typeface="Gill Sans MT"/>
                <a:sym typeface="Gill Sans MT"/>
              </a:defRPr>
            </a:pPr>
            <a:r>
              <a:t>is responsible for the investigation or prosecution of such conduct and </a:t>
            </a:r>
            <a:r>
              <a:rPr b="1"/>
              <a:t>intentionally or recklessly fails </a:t>
            </a:r>
            <a:r>
              <a:t>to fulfil that responsibility</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uses threats, intimidation or physical force </a:t>
            </a:r>
            <a:r>
              <a:rPr b="0"/>
              <a:t>to interfere in, or otherwise interferes in, any law enforcement or judicial process in connection with such conduct</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contravenes, </a:t>
            </a:r>
            <a:r>
              <a:rPr b="0"/>
              <a:t>or assists with the contravention of, certain provisions in the Regulations</a:t>
            </a:r>
          </a:p>
          <a:p>
            <a:pPr algn="l" defTabSz="557784">
              <a:lnSpc>
                <a:spcPct val="90000"/>
              </a:lnSpc>
              <a:spcBef>
                <a:spcPts val="600"/>
              </a:spcBef>
              <a:buClr>
                <a:srgbClr val="9BAFB5"/>
              </a:buClr>
              <a:buFont typeface="Arial"/>
              <a:defRPr sz="915">
                <a:solidFill>
                  <a:srgbClr val="262626"/>
                </a:solidFill>
                <a:latin typeface="Gill Sans MT"/>
                <a:ea typeface="Gill Sans MT"/>
                <a:cs typeface="Gill Sans MT"/>
                <a:sym typeface="Gill Sans MT"/>
              </a:defRPr>
            </a:pPr>
            <a:r>
              <a:t>Under the GAC Regulations, a person is also an “involved person” if the person:</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is owned or controlled by a person </a:t>
            </a:r>
            <a:r>
              <a:rPr b="0"/>
              <a:t>who has been involved as above</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acts on behalf of or at the direction </a:t>
            </a:r>
            <a:r>
              <a:rPr b="0"/>
              <a:t>of such a person</a:t>
            </a:r>
          </a:p>
          <a:p>
            <a:pPr marL="139446" indent="-139446" algn="l" defTabSz="557784">
              <a:lnSpc>
                <a:spcPct val="90000"/>
              </a:lnSpc>
              <a:spcBef>
                <a:spcPts val="600"/>
              </a:spcBef>
              <a:buClr>
                <a:srgbClr val="9BAFB5"/>
              </a:buClr>
              <a:buSzPct val="100000"/>
              <a:buFont typeface="Arial"/>
              <a:defRPr b="1" sz="915">
                <a:solidFill>
                  <a:srgbClr val="262626"/>
                </a:solidFill>
                <a:latin typeface="Gill Sans MT"/>
                <a:ea typeface="Gill Sans MT"/>
                <a:cs typeface="Gill Sans MT"/>
                <a:sym typeface="Gill Sans MT"/>
              </a:defRPr>
            </a:pPr>
            <a:r>
              <a:t>is a member of, or associated with, such a person</a:t>
            </a:r>
          </a:p>
        </p:txBody>
      </p:sp>
      <p:pic>
        <p:nvPicPr>
          <p:cNvPr id="165"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66"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67"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68" name="Involved person"/>
          <p:cNvSpPr txBox="1"/>
          <p:nvPr/>
        </p:nvSpPr>
        <p:spPr>
          <a:xfrm>
            <a:off x="2494706" y="75406"/>
            <a:ext cx="4098688"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3000">
                <a:solidFill>
                  <a:schemeClr val="accent2">
                    <a:lumOff val="-2588"/>
                  </a:schemeClr>
                </a:solidFill>
                <a:latin typeface="Gill Sans MT"/>
                <a:ea typeface="Gill Sans MT"/>
                <a:cs typeface="Gill Sans MT"/>
                <a:sym typeface="Gill Sans MT"/>
              </a:defRPr>
            </a:lvl1pPr>
          </a:lstStyle>
          <a:p>
            <a:pPr/>
            <a:r>
              <a:t>Involved person</a:t>
            </a:r>
          </a:p>
        </p:txBody>
      </p:sp>
      <p:pic>
        <p:nvPicPr>
          <p:cNvPr id="169"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Google Shape;60;p13"/>
          <p:cNvSpPr txBox="1"/>
          <p:nvPr/>
        </p:nvSpPr>
        <p:spPr>
          <a:xfrm>
            <a:off x="201699" y="4538400"/>
            <a:ext cx="8684702" cy="4830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i="1" sz="1100"/>
            </a:lvl1pPr>
          </a:lstStyle>
          <a:p>
            <a:pPr/>
            <a:r>
              <a:t>This training has received financial and technical support from Advocates for International Development’s Rule of Law Expertise UK (ROLE UK) Programme and UKAid</a:t>
            </a:r>
          </a:p>
        </p:txBody>
      </p:sp>
      <p:sp>
        <p:nvSpPr>
          <p:cNvPr id="172" name="Title 2"/>
          <p:cNvSpPr txBox="1"/>
          <p:nvPr>
            <p:ph type="ctrTitle"/>
          </p:nvPr>
        </p:nvSpPr>
        <p:spPr>
          <a:xfrm>
            <a:off x="311707" y="744575"/>
            <a:ext cx="8520602" cy="2805000"/>
          </a:xfrm>
          <a:prstGeom prst="rect">
            <a:avLst/>
          </a:prstGeom>
        </p:spPr>
        <p:txBody>
          <a:bodyPr/>
          <a:lstStyle/>
          <a:p>
            <a:pPr algn="l" defTabSz="722376">
              <a:lnSpc>
                <a:spcPct val="150000"/>
              </a:lnSpc>
              <a:spcBef>
                <a:spcPts val="700"/>
              </a:spcBef>
              <a:buClr>
                <a:srgbClr val="9BAFB5"/>
              </a:buClr>
              <a:buFont typeface="Arial"/>
              <a:defRPr sz="1580">
                <a:solidFill>
                  <a:srgbClr val="262626"/>
                </a:solidFill>
                <a:latin typeface="Gill Sans MT"/>
                <a:ea typeface="Gill Sans MT"/>
                <a:cs typeface="Gill Sans MT"/>
                <a:sym typeface="Gill Sans MT"/>
              </a:defRPr>
            </a:pPr>
            <a:r>
              <a:t>The GAC Regulations contain two tests that must be met before a person can be designated:</a:t>
            </a:r>
          </a:p>
          <a:p>
            <a:pPr algn="l" defTabSz="722376">
              <a:lnSpc>
                <a:spcPct val="150000"/>
              </a:lnSpc>
              <a:spcBef>
                <a:spcPts val="700"/>
              </a:spcBef>
              <a:buClr>
                <a:srgbClr val="9BAFB5"/>
              </a:buClr>
              <a:buFont typeface="Arial"/>
              <a:defRPr sz="1580">
                <a:solidFill>
                  <a:srgbClr val="262626"/>
                </a:solidFill>
                <a:latin typeface="Gill Sans MT"/>
                <a:ea typeface="Gill Sans MT"/>
                <a:cs typeface="Gill Sans MT"/>
                <a:sym typeface="Gill Sans MT"/>
              </a:defRPr>
            </a:pPr>
            <a:r>
              <a:t>(1) That there are “</a:t>
            </a:r>
            <a:r>
              <a:rPr b="1"/>
              <a:t>reasonable grounds to suspect</a:t>
            </a:r>
            <a:r>
              <a:t>” that the person is an “involved person” (i.e. connected to the activity in one of the ways set out above).</a:t>
            </a:r>
          </a:p>
          <a:p>
            <a:pPr algn="l" defTabSz="722376">
              <a:lnSpc>
                <a:spcPct val="150000"/>
              </a:lnSpc>
              <a:spcBef>
                <a:spcPts val="700"/>
              </a:spcBef>
              <a:buClr>
                <a:srgbClr val="9BAFB5"/>
              </a:buClr>
              <a:buFont typeface="Arial"/>
              <a:defRPr sz="1580">
                <a:solidFill>
                  <a:srgbClr val="262626"/>
                </a:solidFill>
                <a:latin typeface="Gill Sans MT"/>
                <a:ea typeface="Gill Sans MT"/>
                <a:cs typeface="Gill Sans MT"/>
                <a:sym typeface="Gill Sans MT"/>
              </a:defRPr>
            </a:pPr>
            <a:r>
              <a:t>(2) That designating that person would be </a:t>
            </a:r>
            <a:r>
              <a:rPr b="1"/>
              <a:t>appropriate </a:t>
            </a:r>
            <a:r>
              <a:t>with regards to the sanctions regime’s purposes and the likely significant effects on that person of designating them.</a:t>
            </a:r>
          </a:p>
        </p:txBody>
      </p:sp>
      <p:pic>
        <p:nvPicPr>
          <p:cNvPr id="173" name="Picture 7" descr="Picture 7"/>
          <p:cNvPicPr>
            <a:picLocks noChangeAspect="1"/>
          </p:cNvPicPr>
          <p:nvPr/>
        </p:nvPicPr>
        <p:blipFill>
          <a:blip r:embed="rId2">
            <a:extLst/>
          </a:blip>
          <a:stretch>
            <a:fillRect/>
          </a:stretch>
        </p:blipFill>
        <p:spPr>
          <a:xfrm>
            <a:off x="201699" y="3670103"/>
            <a:ext cx="1092229" cy="868297"/>
          </a:xfrm>
          <a:prstGeom prst="rect">
            <a:avLst/>
          </a:prstGeom>
          <a:ln w="12700">
            <a:miter lim="400000"/>
          </a:ln>
        </p:spPr>
      </p:pic>
      <p:pic>
        <p:nvPicPr>
          <p:cNvPr id="174" name="Picture 8" descr="Picture 8"/>
          <p:cNvPicPr>
            <a:picLocks noChangeAspect="1"/>
          </p:cNvPicPr>
          <p:nvPr/>
        </p:nvPicPr>
        <p:blipFill>
          <a:blip r:embed="rId3">
            <a:extLst/>
          </a:blip>
          <a:stretch>
            <a:fillRect/>
          </a:stretch>
        </p:blipFill>
        <p:spPr>
          <a:xfrm>
            <a:off x="1351633" y="4034675"/>
            <a:ext cx="461801" cy="503725"/>
          </a:xfrm>
          <a:prstGeom prst="rect">
            <a:avLst/>
          </a:prstGeom>
          <a:ln w="12700">
            <a:miter lim="400000"/>
          </a:ln>
        </p:spPr>
      </p:pic>
      <p:pic>
        <p:nvPicPr>
          <p:cNvPr id="175" name="Picture 9" descr="Picture 9"/>
          <p:cNvPicPr>
            <a:picLocks noChangeAspect="1"/>
          </p:cNvPicPr>
          <p:nvPr/>
        </p:nvPicPr>
        <p:blipFill>
          <a:blip r:embed="rId4">
            <a:extLst/>
          </a:blip>
          <a:stretch>
            <a:fillRect/>
          </a:stretch>
        </p:blipFill>
        <p:spPr>
          <a:xfrm>
            <a:off x="7961138" y="3640142"/>
            <a:ext cx="871170" cy="928221"/>
          </a:xfrm>
          <a:prstGeom prst="rect">
            <a:avLst/>
          </a:prstGeom>
          <a:ln w="12700">
            <a:miter lim="400000"/>
          </a:ln>
        </p:spPr>
      </p:pic>
      <p:sp>
        <p:nvSpPr>
          <p:cNvPr id="176" name="Legal test"/>
          <p:cNvSpPr txBox="1"/>
          <p:nvPr/>
        </p:nvSpPr>
        <p:spPr>
          <a:xfrm>
            <a:off x="3221328" y="105367"/>
            <a:ext cx="2645444"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defRPr cap="all" spc="200" sz="3000">
                <a:solidFill>
                  <a:schemeClr val="accent2">
                    <a:lumOff val="-2588"/>
                  </a:schemeClr>
                </a:solidFill>
                <a:latin typeface="Gill Sans MT"/>
                <a:ea typeface="Gill Sans MT"/>
                <a:cs typeface="Gill Sans MT"/>
                <a:sym typeface="Gill Sans MT"/>
              </a:defRPr>
            </a:lvl1pPr>
          </a:lstStyle>
          <a:p>
            <a:pPr/>
            <a:r>
              <a:t>Legal test</a:t>
            </a:r>
          </a:p>
        </p:txBody>
      </p:sp>
      <p:pic>
        <p:nvPicPr>
          <p:cNvPr id="177" name="ILP_logo_Colour_Full.png" descr="ILP_logo_Colour_Full.png"/>
          <p:cNvPicPr>
            <a:picLocks noChangeAspect="1"/>
          </p:cNvPicPr>
          <p:nvPr/>
        </p:nvPicPr>
        <p:blipFill>
          <a:blip r:embed="rId5">
            <a:extLst/>
          </a:blip>
          <a:stretch>
            <a:fillRect/>
          </a:stretch>
        </p:blipFill>
        <p:spPr>
          <a:xfrm>
            <a:off x="5678390" y="3733662"/>
            <a:ext cx="2191399" cy="74118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